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Poppins" panose="020B0604020202020204" charset="-18"/>
      <p:regular r:id="rId47"/>
    </p:embeddedFont>
    <p:embeddedFont>
      <p:font typeface="Poppins Bold" panose="020B0604020202020204" charset="-18"/>
      <p:regular r:id="rId48"/>
    </p:embeddedFont>
    <p:embeddedFont>
      <p:font typeface="Open Sans" panose="020B0604020202020204" charset="0"/>
      <p:regular r:id="rId49"/>
    </p:embeddedFont>
    <p:embeddedFont>
      <p:font typeface="Poppins Italics" panose="020B0604020202020204" charset="-18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traz_miejska@milanowek.p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30355" y="563356"/>
            <a:ext cx="1760188" cy="2253423"/>
          </a:xfrm>
          <a:custGeom>
            <a:avLst/>
            <a:gdLst/>
            <a:ahLst/>
            <a:cxnLst/>
            <a:rect l="l" t="t" r="r" b="b"/>
            <a:pathLst>
              <a:path w="1760188" h="2253423">
                <a:moveTo>
                  <a:pt x="0" y="0"/>
                </a:moveTo>
                <a:lnTo>
                  <a:pt x="1760189" y="0"/>
                </a:lnTo>
                <a:lnTo>
                  <a:pt x="1760189" y="2253422"/>
                </a:lnTo>
                <a:lnTo>
                  <a:pt x="0" y="2253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435051" y="0"/>
            <a:ext cx="7500899" cy="10287000"/>
          </a:xfrm>
          <a:custGeom>
            <a:avLst/>
            <a:gdLst/>
            <a:ahLst/>
            <a:cxnLst/>
            <a:rect l="l" t="t" r="r" b="b"/>
            <a:pathLst>
              <a:path w="7500899" h="10287000">
                <a:moveTo>
                  <a:pt x="0" y="0"/>
                </a:moveTo>
                <a:lnTo>
                  <a:pt x="7500899" y="0"/>
                </a:lnTo>
                <a:lnTo>
                  <a:pt x="75008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12" t="-31553" r="-27601" b="-1524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309623" y="3623627"/>
            <a:ext cx="6801652" cy="216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4"/>
              </a:lnSpc>
            </a:pPr>
            <a:r>
              <a:rPr lang="en-US" sz="31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ctr">
              <a:lnSpc>
                <a:spcPts val="6571"/>
              </a:lnSpc>
            </a:pPr>
            <a:r>
              <a:rPr lang="en-US" sz="52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</a:t>
            </a:r>
          </a:p>
          <a:p>
            <a:pPr algn="ctr">
              <a:lnSpc>
                <a:spcPts val="6571"/>
              </a:lnSpc>
            </a:pPr>
            <a:r>
              <a:rPr lang="en-US" sz="52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W MILANÓWKU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46765" y="6640766"/>
            <a:ext cx="3927368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049EE3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904333"/>
            <a:ext cx="44791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07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RODZAJE WYKROCZEŃ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23" y="791408"/>
            <a:ext cx="14576836" cy="882953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945674" y="2237478"/>
            <a:ext cx="1140293" cy="5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</a:pPr>
            <a:r>
              <a:rPr lang="en-US" sz="289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52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45674" y="3467581"/>
            <a:ext cx="1140293" cy="5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</a:pPr>
            <a:r>
              <a:rPr lang="en-US" sz="289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153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45674" y="4679378"/>
            <a:ext cx="1140293" cy="5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</a:pPr>
            <a:r>
              <a:rPr lang="en-US" sz="289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701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45674" y="5905424"/>
            <a:ext cx="1140293" cy="5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</a:pPr>
            <a:r>
              <a:rPr lang="en-US" sz="289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161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945674" y="7131469"/>
            <a:ext cx="1140293" cy="5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</a:pPr>
            <a:r>
              <a:rPr lang="en-US" sz="289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253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904333"/>
            <a:ext cx="44791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08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RODZAJE WYKROCZEŃ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975" y="516169"/>
            <a:ext cx="15191987" cy="918870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76618" y="4958121"/>
            <a:ext cx="4313040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PORÓWNANIE Z ROKIEM </a:t>
            </a:r>
          </a:p>
          <a:p>
            <a:pPr algn="l">
              <a:lnSpc>
                <a:spcPts val="7325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904333"/>
            <a:ext cx="613892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09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RODZAJE WYKROCZEŃ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757" y="986177"/>
            <a:ext cx="12233855" cy="859288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6618" y="4967646"/>
            <a:ext cx="4699916" cy="3126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art. 92 KW - Niestosowanie się do znaków drogowych, sygnałów drogowych lub poleceń kierującego ruchem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art. 90 KW - Tamowanie lub utrudnianie ruchu na drodze publicznej, w strefie zamieszkania lub strefie ruchu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art. 97 KW - Naruszanie przepisów o ruchu drogowym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6" name="Freeform 6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476618" y="4958121"/>
            <a:ext cx="4646073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PODZIAŁ NA PODSTAWY PRAWNE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626" y="1350740"/>
            <a:ext cx="14364902" cy="75855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RODZAJE WYKROCZEŃ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25" y="8913858"/>
            <a:ext cx="438391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RODZAJE WYKROCZEŃ</a:t>
            </a:r>
          </a:p>
        </p:txBody>
      </p:sp>
      <p:sp>
        <p:nvSpPr>
          <p:cNvPr id="7" name="Freeform 7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9" name="AutoShape 9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038224" y="8913858"/>
            <a:ext cx="424753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2980" y="4991100"/>
            <a:ext cx="4646073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PODZIAŁ NA PODSTAWY PRAWNE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230" y="744662"/>
            <a:ext cx="15037792" cy="842103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2980" y="5546217"/>
            <a:ext cx="4313040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PORÓWNANIE Z ROKIEM </a:t>
            </a:r>
          </a:p>
          <a:p>
            <a:pPr algn="l">
              <a:lnSpc>
                <a:spcPts val="7325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6618" y="2713282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2023</a:t>
            </a:r>
          </a:p>
        </p:txBody>
      </p:sp>
      <p:sp>
        <p:nvSpPr>
          <p:cNvPr id="3" name="Freeform 3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5" name="AutoShape 5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5400000">
            <a:off x="2128005" y="3830488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304" y="1583018"/>
            <a:ext cx="6399391" cy="85144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76618" y="3801718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PODZIAŁ MANDATÓW KARNYCH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699" y="8904333"/>
            <a:ext cx="447915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12379" y="5409830"/>
            <a:ext cx="4313040" cy="212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MANDATÓW: 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66</a:t>
            </a:r>
          </a:p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KWOTA MANDATÓW: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9850,00 ZŁ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9617" y="1973184"/>
            <a:ext cx="6154433" cy="704474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653845" y="1879881"/>
            <a:ext cx="143656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WYKROCZENIA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86679" y="1879881"/>
            <a:ext cx="300000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PODSTAWY PRAWNE - USTAWY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86680" y="7452307"/>
            <a:ext cx="2665511" cy="52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en-US" sz="300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28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25439" y="3916729"/>
            <a:ext cx="2665511" cy="52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en-US" sz="300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00808" y="2318178"/>
            <a:ext cx="11467554" cy="6452806"/>
            <a:chOff x="0" y="0"/>
            <a:chExt cx="15290072" cy="86037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766" b="39285"/>
            <a:stretch>
              <a:fillRect/>
            </a:stretch>
          </p:blipFill>
          <p:spPr>
            <a:xfrm>
              <a:off x="0" y="0"/>
              <a:ext cx="7581536" cy="278324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3805" b="17246"/>
            <a:stretch>
              <a:fillRect/>
            </a:stretch>
          </p:blipFill>
          <p:spPr>
            <a:xfrm>
              <a:off x="7708536" y="0"/>
              <a:ext cx="7581536" cy="278324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8536" b="12515"/>
            <a:stretch>
              <a:fillRect/>
            </a:stretch>
          </p:blipFill>
          <p:spPr>
            <a:xfrm>
              <a:off x="0" y="2910247"/>
              <a:ext cx="7581536" cy="278324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3349" t="41955" b="15630"/>
            <a:stretch>
              <a:fillRect/>
            </a:stretch>
          </p:blipFill>
          <p:spPr>
            <a:xfrm>
              <a:off x="7708536" y="2910247"/>
              <a:ext cx="7581536" cy="278324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26919" b="45547"/>
            <a:stretch>
              <a:fillRect/>
            </a:stretch>
          </p:blipFill>
          <p:spPr>
            <a:xfrm>
              <a:off x="0" y="5820494"/>
              <a:ext cx="7581536" cy="27832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20629" b="30423"/>
            <a:stretch>
              <a:fillRect/>
            </a:stretch>
          </p:blipFill>
          <p:spPr>
            <a:xfrm>
              <a:off x="7708536" y="5820494"/>
              <a:ext cx="7581536" cy="278324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476618" y="2713282"/>
            <a:ext cx="4491055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KONTROLE </a:t>
            </a:r>
          </a:p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PARKOWANIA</a:t>
            </a:r>
          </a:p>
        </p:txBody>
      </p:sp>
      <p:sp>
        <p:nvSpPr>
          <p:cNvPr id="10" name="Freeform 10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 rot="5400000">
            <a:off x="2092244" y="3436155"/>
            <a:ext cx="148478" cy="1379730"/>
            <a:chOff x="0" y="0"/>
            <a:chExt cx="343797" cy="31947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699" y="8904333"/>
            <a:ext cx="447915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6618" y="4649421"/>
            <a:ext cx="4313040" cy="321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ILOŚĆ INTERWENCJI: 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827</a:t>
            </a:r>
          </a:p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MANDATÓW: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</a:p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POUCZEŃ: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136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7645" y="3358692"/>
            <a:ext cx="13312710" cy="309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</a:pPr>
            <a:r>
              <a:rPr lang="en-US" sz="6156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STATYSTYKA DOTYCZĄCA</a:t>
            </a:r>
          </a:p>
          <a:p>
            <a:pPr marL="0" lvl="0" indent="0" algn="ctr">
              <a:lnSpc>
                <a:spcPts val="12619"/>
              </a:lnSpc>
            </a:pPr>
            <a:r>
              <a:rPr lang="en-US" sz="6156" b="1" u="sng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DZIAŁAŃ EKOPATROLU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15600" y="748399"/>
            <a:ext cx="10270452" cy="7855788"/>
            <a:chOff x="0" y="0"/>
            <a:chExt cx="13693936" cy="104743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87" r="687"/>
            <a:stretch>
              <a:fillRect/>
            </a:stretch>
          </p:blipFill>
          <p:spPr>
            <a:xfrm>
              <a:off x="0" y="0"/>
              <a:ext cx="4479979" cy="34067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8971" b="46657"/>
            <a:stretch>
              <a:fillRect/>
            </a:stretch>
          </p:blipFill>
          <p:spPr>
            <a:xfrm>
              <a:off x="4606979" y="0"/>
              <a:ext cx="9086958" cy="694058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7825" t="28950" r="20419" b="8434"/>
            <a:stretch>
              <a:fillRect/>
            </a:stretch>
          </p:blipFill>
          <p:spPr>
            <a:xfrm>
              <a:off x="0" y="3533795"/>
              <a:ext cx="4479979" cy="340679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4677" t="1007" r="11173" b="33949"/>
            <a:stretch>
              <a:fillRect/>
            </a:stretch>
          </p:blipFill>
          <p:spPr>
            <a:xfrm>
              <a:off x="0" y="7067589"/>
              <a:ext cx="4479979" cy="34067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4197" b="38768"/>
            <a:stretch>
              <a:fillRect/>
            </a:stretch>
          </p:blipFill>
          <p:spPr>
            <a:xfrm>
              <a:off x="4606979" y="7067589"/>
              <a:ext cx="4479979" cy="340679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14600" t="1299" r="9299" b="21540"/>
            <a:stretch>
              <a:fillRect/>
            </a:stretch>
          </p:blipFill>
          <p:spPr>
            <a:xfrm>
              <a:off x="9213958" y="7067589"/>
              <a:ext cx="4479979" cy="3406795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8225" y="8913858"/>
            <a:ext cx="438393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EKOPATROL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6618" y="5024796"/>
            <a:ext cx="4313040" cy="139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INTERWENCJI PODJĘTYCH WOBEC ZWIERZĄT: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775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6618" y="6619599"/>
            <a:ext cx="4313040" cy="139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INTERWENCJI</a:t>
            </a:r>
          </a:p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WOBEC PSÓW: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365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29036" y="6619599"/>
            <a:ext cx="2721245" cy="139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INTERWENCJI </a:t>
            </a:r>
          </a:p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WOBEC KOTÓW: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74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8225" y="8913858"/>
            <a:ext cx="438391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EKOPATROL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6618" y="4977026"/>
            <a:ext cx="5122099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9"/>
              </a:lnSpc>
            </a:pPr>
            <a:r>
              <a:rPr lang="en-US" sz="19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POZOSTAŁE INTERWENCJE DOTYCZYŁY:</a:t>
            </a:r>
          </a:p>
          <a:p>
            <a:pPr marL="431799" lvl="1" indent="-215899" algn="l">
              <a:lnSpc>
                <a:spcPts val="3139"/>
              </a:lnSpc>
              <a:buFont typeface="Arial"/>
              <a:buChar char="•"/>
            </a:pPr>
            <a:r>
              <a:rPr lang="en-US" sz="1999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DZIKÓW - 23</a:t>
            </a:r>
          </a:p>
          <a:p>
            <a:pPr marL="431799" lvl="1" indent="-215899" algn="l">
              <a:lnSpc>
                <a:spcPts val="3139"/>
              </a:lnSpc>
              <a:buFont typeface="Arial"/>
              <a:buChar char="•"/>
            </a:pPr>
            <a:r>
              <a:rPr lang="en-US" sz="1999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SAREN - 5</a:t>
            </a:r>
          </a:p>
          <a:p>
            <a:pPr marL="431799" lvl="1" indent="-215899" algn="l">
              <a:lnSpc>
                <a:spcPts val="3139"/>
              </a:lnSpc>
              <a:buFont typeface="Arial"/>
              <a:buChar char="•"/>
            </a:pPr>
            <a:r>
              <a:rPr lang="en-US" sz="1999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JEŻY - 2</a:t>
            </a:r>
          </a:p>
          <a:p>
            <a:pPr marL="431799" lvl="1" indent="-215899" algn="l">
              <a:lnSpc>
                <a:spcPts val="3139"/>
              </a:lnSpc>
              <a:buFont typeface="Arial"/>
              <a:buChar char="•"/>
            </a:pPr>
            <a:r>
              <a:rPr lang="en-US" sz="1999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WIEWIÓREK - 1</a:t>
            </a:r>
          </a:p>
          <a:p>
            <a:pPr marL="431799" lvl="1" indent="-215899" algn="l">
              <a:lnSpc>
                <a:spcPts val="3139"/>
              </a:lnSpc>
              <a:buFont typeface="Arial"/>
              <a:buChar char="•"/>
            </a:pPr>
            <a:r>
              <a:rPr lang="en-US" sz="1999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ŁOSI - 1</a:t>
            </a:r>
          </a:p>
          <a:p>
            <a:pPr marL="431799" lvl="1" indent="-215899" algn="l">
              <a:lnSpc>
                <a:spcPts val="3139"/>
              </a:lnSpc>
              <a:buFont typeface="Arial"/>
              <a:buChar char="•"/>
            </a:pPr>
            <a:r>
              <a:rPr lang="en-US" sz="1999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JASTRZĘBI - 1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78475" y="2195839"/>
            <a:ext cx="10225853" cy="6344680"/>
            <a:chOff x="0" y="0"/>
            <a:chExt cx="13634471" cy="845957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l="30529" t="17552" r="42041" b="21296"/>
            <a:stretch>
              <a:fillRect/>
            </a:stretch>
          </p:blipFill>
          <p:spPr>
            <a:xfrm>
              <a:off x="0" y="0"/>
              <a:ext cx="6753736" cy="845957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 l="13117" t="18167" b="32959"/>
            <a:stretch>
              <a:fillRect/>
            </a:stretch>
          </p:blipFill>
          <p:spPr>
            <a:xfrm>
              <a:off x="6880736" y="0"/>
              <a:ext cx="6753736" cy="84595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67325" y="260006"/>
            <a:ext cx="8344257" cy="9714986"/>
            <a:chOff x="0" y="0"/>
            <a:chExt cx="11125676" cy="1295331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723" t="7489" r="41553"/>
            <a:stretch>
              <a:fillRect/>
            </a:stretch>
          </p:blipFill>
          <p:spPr>
            <a:xfrm>
              <a:off x="0" y="0"/>
              <a:ext cx="11125676" cy="1295331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1873158" y="2994176"/>
            <a:ext cx="148478" cy="1379730"/>
            <a:chOff x="0" y="0"/>
            <a:chExt cx="343797" cy="31947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57532" y="2840657"/>
            <a:ext cx="4468256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AGENDA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977355"/>
            <a:ext cx="6907959" cy="389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Słowo od Komendanta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Podstawa prawna działania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Struktura jednostki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Realizowane zadania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Statystyka obejmująca okres styczeń – grudzień 2024 r.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Statystka dot. działań Ekopatrolu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Działania na rzecz bezpieczeństwa i porządku 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Działania edukacyjno-informacyjne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Zabezpieczenia wydarzeń i zdarzeń losowych</a:t>
            </a:r>
          </a:p>
          <a:p>
            <a:pPr marL="364333" lvl="1" indent="-182166" algn="l">
              <a:lnSpc>
                <a:spcPts val="3121"/>
              </a:lnSpc>
              <a:buAutoNum type="arabicPeriod"/>
            </a:pPr>
            <a:r>
              <a:rPr lang="en-US" sz="16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Działania planowane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904333"/>
            <a:ext cx="457664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sp>
        <p:nvSpPr>
          <p:cNvPr id="14" name="AutoShape 14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5815" y="6209930"/>
            <a:ext cx="9298514" cy="2330589"/>
            <a:chOff x="0" y="0"/>
            <a:chExt cx="12398018" cy="31074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508" t="19910" b="6543"/>
            <a:stretch>
              <a:fillRect/>
            </a:stretch>
          </p:blipFill>
          <p:spPr>
            <a:xfrm>
              <a:off x="0" y="0"/>
              <a:ext cx="6135509" cy="310745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146" t="25184" r="1386"/>
            <a:stretch>
              <a:fillRect/>
            </a:stretch>
          </p:blipFill>
          <p:spPr>
            <a:xfrm>
              <a:off x="6262509" y="0"/>
              <a:ext cx="6135509" cy="3107452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8224" y="8913858"/>
            <a:ext cx="438393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EKOPATROL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6618" y="5228156"/>
            <a:ext cx="4313040" cy="104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KONTROLE DOTYCZĄCE ZADYMIENIA: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109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6618" y="6832484"/>
            <a:ext cx="4313040" cy="104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KONTROLE PIECÓW: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63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87409" y="6832484"/>
            <a:ext cx="3848839" cy="104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KONTROLE SPALANIA ODPADÓW: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98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06516" y="1985108"/>
            <a:ext cx="9297813" cy="20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Straż Miejska w Milanówku przeprowadziła kontrole obejmujące m.in. sprawdzenie: prawidłowej gospodarki odpadami ciekłymi, stosowania wymogu oznaczenia posesji w numer porządkowy, warunków trzymania zwierząt, a także kontroli palenisk.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05815" y="4325835"/>
            <a:ext cx="9298514" cy="156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9"/>
              </a:lnSpc>
            </a:pP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wyniku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przeprowadzonych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kontroli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zakresu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spalania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odpadów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pozostałości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roślinnych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przestrzegania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prawa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ochrony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środowiska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stwierdzono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popełnienie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b="1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23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wykroczeń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udzielono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b="1" dirty="0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19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pouczeń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wystawiono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b="1" dirty="0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mandaty</a:t>
            </a:r>
            <a:r>
              <a:rPr lang="en-US" sz="210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7645" y="3358692"/>
            <a:ext cx="13312710" cy="309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19"/>
              </a:lnSpc>
            </a:pPr>
            <a:r>
              <a:rPr lang="en-US" sz="6156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DZIAŁANIA NA RZECZ</a:t>
            </a:r>
            <a:r>
              <a:rPr lang="en-US" sz="6156" b="1" u="sng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 BEZPIECZEŃSTWA I PORZĄDKU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2514" y="5192781"/>
            <a:ext cx="9823099" cy="3558220"/>
            <a:chOff x="0" y="0"/>
            <a:chExt cx="13097465" cy="47442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782" t="4614" r="231" b="27443"/>
            <a:stretch>
              <a:fillRect/>
            </a:stretch>
          </p:blipFill>
          <p:spPr>
            <a:xfrm>
              <a:off x="0" y="0"/>
              <a:ext cx="8646977" cy="474429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9510" t="23051" b="2385"/>
            <a:stretch>
              <a:fillRect/>
            </a:stretch>
          </p:blipFill>
          <p:spPr>
            <a:xfrm>
              <a:off x="8773977" y="0"/>
              <a:ext cx="4323488" cy="474429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7" name="AutoShape 7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9" name="AutoShape 9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38225" y="8913858"/>
            <a:ext cx="43838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17</a:t>
            </a:r>
          </a:p>
        </p:txBody>
      </p:sp>
      <p:grpSp>
        <p:nvGrpSpPr>
          <p:cNvPr id="12" name="Group 12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76618" y="2730807"/>
            <a:ext cx="7422711" cy="179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DZIAŁANIA NA RZECZ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BEZPIECZEŃSTWA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I PORZĄDKU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72514" y="2110114"/>
            <a:ext cx="9823099" cy="28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strażnicy podjęli </a:t>
            </a:r>
            <a:r>
              <a:rPr lang="en-US" sz="218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ponad 346 interwencji</a:t>
            </a: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, które dotyczyły takich zagrożeń jak uszkodzone znaki drogowe, latarnie, uszkodzona nawierzchnia czy, też innych potencjalnych niebezpieczeństw.</a:t>
            </a:r>
          </a:p>
          <a:p>
            <a:pPr algn="just">
              <a:lnSpc>
                <a:spcPts val="3259"/>
              </a:lnSpc>
            </a:pPr>
            <a:endParaRPr lang="en-US" sz="2187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Ponadto, na podstawie Zarządzenia Wojewody Mazowieckiego, pełnione były wspólne patrole z funkcjonariuszami z Komisariatu Policji w Milanówku.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6618" y="5272446"/>
            <a:ext cx="5218742" cy="20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Straż Miejska w Milanówku aktywnie dba również o bezpieczeństwo mieszkańców poprzez działania dotyczące infrastruktury drogowej na terenie miasta.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2092244" y="4084744"/>
            <a:ext cx="148478" cy="1379730"/>
            <a:chOff x="0" y="0"/>
            <a:chExt cx="343797" cy="3194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101068" y="2195839"/>
            <a:ext cx="6684984" cy="6363730"/>
            <a:chOff x="0" y="0"/>
            <a:chExt cx="1035679" cy="9859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35679" cy="985908"/>
            </a:xfrm>
            <a:custGeom>
              <a:avLst/>
              <a:gdLst/>
              <a:ahLst/>
              <a:cxnLst/>
              <a:rect l="l" t="t" r="r" b="b"/>
              <a:pathLst>
                <a:path w="1035679" h="985908">
                  <a:moveTo>
                    <a:pt x="0" y="0"/>
                  </a:moveTo>
                  <a:lnTo>
                    <a:pt x="1035679" y="0"/>
                  </a:lnTo>
                  <a:lnTo>
                    <a:pt x="1035679" y="985908"/>
                  </a:lnTo>
                  <a:lnTo>
                    <a:pt x="0" y="985908"/>
                  </a:lnTo>
                  <a:close/>
                </a:path>
              </a:pathLst>
            </a:custGeom>
            <a:blipFill>
              <a:blip r:embed="rId3"/>
              <a:stretch>
                <a:fillRect t="-66720" b="-6672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8225" y="8913858"/>
            <a:ext cx="613892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6618" y="2730807"/>
            <a:ext cx="7422711" cy="179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POMOC OSOBOM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W KRYZYSIE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BEZDOMNOŚCI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6618" y="5206204"/>
            <a:ext cx="7219147" cy="28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podjęto ogółem </a:t>
            </a:r>
            <a:r>
              <a:rPr lang="en-US" sz="218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77 interwencje</a:t>
            </a: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wobec osób w kryzysie bezdomności żyjących na terenie Milanówka, w tym przeprowadzano kontrole miejsc, w których przebywają. </a:t>
            </a:r>
          </a:p>
          <a:p>
            <a:pPr algn="just">
              <a:lnSpc>
                <a:spcPts val="3259"/>
              </a:lnSpc>
            </a:pPr>
            <a:endParaRPr lang="en-US" sz="2187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Te działania mają na celu zarówno ochronę zdrowia, jak i życia tych osób.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2092244" y="3503971"/>
            <a:ext cx="148478" cy="1379730"/>
            <a:chOff x="0" y="0"/>
            <a:chExt cx="343797" cy="3194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910252" y="1199515"/>
            <a:ext cx="3411459" cy="3411459"/>
          </a:xfrm>
          <a:custGeom>
            <a:avLst/>
            <a:gdLst/>
            <a:ahLst/>
            <a:cxnLst/>
            <a:rect l="l" t="t" r="r" b="b"/>
            <a:pathLst>
              <a:path w="3411459" h="3411459">
                <a:moveTo>
                  <a:pt x="0" y="0"/>
                </a:moveTo>
                <a:lnTo>
                  <a:pt x="3411460" y="0"/>
                </a:lnTo>
                <a:lnTo>
                  <a:pt x="3411460" y="3411460"/>
                </a:lnTo>
                <a:lnTo>
                  <a:pt x="0" y="3411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8224" y="8913858"/>
            <a:ext cx="613893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19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INTERWENCJE WOBEC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OSÓB NIETRZEŹWYCH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6618" y="4715750"/>
            <a:ext cx="14845093" cy="328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podjęto </a:t>
            </a:r>
            <a:r>
              <a:rPr lang="en-US" sz="218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432 interwencji</a:t>
            </a: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wobec osób nietrzeźwych. </a:t>
            </a:r>
          </a:p>
          <a:p>
            <a:pPr algn="just">
              <a:lnSpc>
                <a:spcPts val="3259"/>
              </a:lnSpc>
            </a:pPr>
            <a:endParaRPr lang="en-US" sz="2187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Działania strażników miejskich mają na celu zarówno ochronę zdrowia i życia osób w stanie upojenia alkoholowego, jak i ograniczenie w przestrzeni publicznej zachowań niebezpiecznych lub nieobyczajnych (</a:t>
            </a:r>
            <a:r>
              <a:rPr lang="en-US" sz="218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153 interwencji</a:t>
            </a: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  <a:p>
            <a:pPr algn="just">
              <a:lnSpc>
                <a:spcPts val="3259"/>
              </a:lnSpc>
            </a:pPr>
            <a:endParaRPr lang="en-US" sz="2187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59"/>
              </a:lnSpc>
            </a:pPr>
            <a:r>
              <a:rPr lang="en-US" sz="21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Interwencje podejmowane przez jednostkę w istotny sposób odciążają w tym zakresie działania służb medycznych i Policji.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0323" y="1028700"/>
            <a:ext cx="6555729" cy="7787654"/>
            <a:chOff x="0" y="0"/>
            <a:chExt cx="8740972" cy="103835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082"/>
            <a:stretch>
              <a:fillRect/>
            </a:stretch>
          </p:blipFill>
          <p:spPr>
            <a:xfrm>
              <a:off x="0" y="0"/>
              <a:ext cx="8740972" cy="512827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66" t="40782" r="37" b="32843"/>
            <a:stretch>
              <a:fillRect/>
            </a:stretch>
          </p:blipFill>
          <p:spPr>
            <a:xfrm>
              <a:off x="0" y="5255270"/>
              <a:ext cx="8740972" cy="512827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2101990" y="3415601"/>
            <a:ext cx="148478" cy="1379730"/>
            <a:chOff x="0" y="0"/>
            <a:chExt cx="343797" cy="3194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6364" y="2666846"/>
            <a:ext cx="6771103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PATROLE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ROWEROWE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6364" y="4360249"/>
            <a:ext cx="9110099" cy="3883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16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Od lat, w okresie wiosenno-letnim, Straż Miejska patroluje miasto na rowerach. Dzięki takim patrolom strażnicy docierają w miejsca, do których nie jest możliwe dojechanie radiowozem. </a:t>
            </a:r>
          </a:p>
          <a:p>
            <a:pPr algn="just">
              <a:lnSpc>
                <a:spcPts val="2816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Patrolujący na rowerach funkcjonariusze pilnują porządku i bezpieczeństwa głównie na terenach rekreacyjnych, na ścieżkach rowerowych oraz kontrolują stan sprzętu w samoobsługowych serwisach rowerowych zlokalizowanych w centrum miasta. </a:t>
            </a:r>
          </a:p>
          <a:p>
            <a:pPr algn="just">
              <a:lnSpc>
                <a:spcPts val="2816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Patrole rowerowe stanowią uzupełnienie innych form patrolowania, a ich ilość dostosowana jest do aktualnych możliwości kadrowych.</a:t>
            </a:r>
          </a:p>
          <a:p>
            <a:pPr algn="just">
              <a:lnSpc>
                <a:spcPts val="2816"/>
              </a:lnSpc>
            </a:pPr>
            <a:endParaRPr lang="en-US" sz="18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816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odbyło się </a:t>
            </a:r>
            <a:r>
              <a:rPr lang="en-US" sz="189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22</a:t>
            </a: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patroli rowerowych.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7750" y="8913858"/>
            <a:ext cx="438613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46753" y="1028700"/>
            <a:ext cx="9312547" cy="3145065"/>
            <a:chOff x="0" y="0"/>
            <a:chExt cx="12416730" cy="419342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093" r="30098"/>
            <a:stretch>
              <a:fillRect/>
            </a:stretch>
          </p:blipFill>
          <p:spPr>
            <a:xfrm>
              <a:off x="0" y="0"/>
              <a:ext cx="6144865" cy="41934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7836" t="13766" r="5988" b="1044"/>
            <a:stretch>
              <a:fillRect/>
            </a:stretch>
          </p:blipFill>
          <p:spPr>
            <a:xfrm>
              <a:off x="6271865" y="0"/>
              <a:ext cx="6144865" cy="419342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7" name="AutoShape 7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47750" y="8913858"/>
            <a:ext cx="428868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21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WSPÓŁPRACA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 POLICJĄ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6618" y="4353721"/>
            <a:ext cx="15782682" cy="398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05"/>
              </a:lnSpc>
            </a:pPr>
            <a:r>
              <a:rPr lang="en-US" sz="19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Zgodnie z §3 Rozporządzenia Ministra Spraw Wewnętrznych i Administracji z dnia 4 sierpnia 2021 r. w sprawie form współpracy straży gminnej z Policją oraz sposobu informowania wojewody o tej współpracy (Dz.U.1466), Straż Miejska w Milanówku informuje o podejmowanych w 2023 r. czynnościach i działaniach:</a:t>
            </a:r>
          </a:p>
          <a:p>
            <a:pPr marL="421005" lvl="1" indent="-210502" algn="just">
              <a:lnSpc>
                <a:spcPts val="2905"/>
              </a:lnSpc>
              <a:buFont typeface="Arial"/>
              <a:buChar char="•"/>
            </a:pPr>
            <a:r>
              <a:rPr lang="en-US" sz="19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udział w organizowanych okresowo debatach społecznych, w trakcie których dokonywana była ocena zagrożenia bezpieczeństwa ludzi i mienia oraz spokoju i porządku publicznego, w tym również wskazanie kierunku działań;</a:t>
            </a:r>
          </a:p>
          <a:p>
            <a:pPr marL="421005" lvl="1" indent="-210502" algn="just">
              <a:lnSpc>
                <a:spcPts val="2905"/>
              </a:lnSpc>
              <a:buFont typeface="Arial"/>
              <a:buChar char="•"/>
            </a:pPr>
            <a:r>
              <a:rPr lang="en-US" sz="19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bieżąca i wzajemna wymiana informacji w zakresie bieżących działań w szczególności pomiędzy dyżurnymi straży miejskiej a dyżurnym Komisariatu Policji w Milanówku oraz właściwymi dzielnicowymi;</a:t>
            </a:r>
          </a:p>
          <a:p>
            <a:pPr marL="421005" lvl="1" indent="-210502" algn="just">
              <a:lnSpc>
                <a:spcPts val="2905"/>
              </a:lnSpc>
              <a:buFont typeface="Arial"/>
              <a:buChar char="•"/>
            </a:pPr>
            <a:r>
              <a:rPr lang="en-US" sz="19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utrzymywana jest stała łączność radiowa i telefoniczna z dyżurnym KP w Milanówku, a po wyznaczonych godzinach pracy z dyżurnym KPP w Grodzisku Maz.;</a:t>
            </a:r>
          </a:p>
          <a:p>
            <a:pPr marL="421005" lvl="1" indent="-210502" algn="just">
              <a:lnSpc>
                <a:spcPts val="2905"/>
              </a:lnSpc>
              <a:buFont typeface="Arial"/>
              <a:buChar char="•"/>
            </a:pPr>
            <a:r>
              <a:rPr lang="en-US" sz="19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przypadku konieczności zabezpieczenia prewencyjnego imprez kulturalno–rozrywkowych lub uroczystości kościelnych lub państwowych, w porozumieniu i za zgodą Komendanta KP w Milanówku kierowani są dodatkowi funkcjonariusze policji.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6600" y="2730807"/>
            <a:ext cx="7359524" cy="6085548"/>
            <a:chOff x="0" y="0"/>
            <a:chExt cx="9812699" cy="811406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8254" r="22524"/>
            <a:stretch>
              <a:fillRect/>
            </a:stretch>
          </p:blipFill>
          <p:spPr>
            <a:xfrm>
              <a:off x="0" y="0"/>
              <a:ext cx="9812699" cy="8114063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7749" y="8913858"/>
            <a:ext cx="42886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ZIMOWA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POMOC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7358" y="4411035"/>
            <a:ext cx="9350870" cy="371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65"/>
              </a:lnSpc>
            </a:pP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Wraz z nastaniem zimy i ujemnych temperatur Straż Miejska pomaga mieszkańcom Milanówka w uruchomieniu aut.</a:t>
            </a:r>
          </a:p>
          <a:p>
            <a:pPr algn="just">
              <a:lnSpc>
                <a:spcPts val="2965"/>
              </a:lnSpc>
            </a:pPr>
            <a:endParaRPr lang="en-US" sz="19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65"/>
              </a:lnSpc>
            </a:pP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miarę możliwości na zgłoszone miejsce kierowany jest patrol wyposażony w urządzenie rozruchowe, które automatycznie dobiera parametry prądu do zamontowanego w pojeździe akumulatora i pomaga uruchomić silnik.</a:t>
            </a:r>
          </a:p>
          <a:p>
            <a:pPr algn="just">
              <a:lnSpc>
                <a:spcPts val="2965"/>
              </a:lnSpc>
            </a:pPr>
            <a:endParaRPr lang="en-US" sz="19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65"/>
              </a:lnSpc>
            </a:pP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Akcja z każdym rokiem cieszy się coraz większym zainteresowaniem. </a:t>
            </a:r>
          </a:p>
          <a:p>
            <a:pPr algn="just">
              <a:lnSpc>
                <a:spcPts val="2965"/>
              </a:lnSpc>
            </a:pP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strażnicy w tym zakresie pomogli </a:t>
            </a:r>
            <a:r>
              <a:rPr lang="en-US" sz="199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44</a:t>
            </a: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razy.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7645" y="3358692"/>
            <a:ext cx="13312710" cy="309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</a:pPr>
            <a:r>
              <a:rPr lang="en-US" sz="6156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DZIAŁANIA </a:t>
            </a:r>
          </a:p>
          <a:p>
            <a:pPr marL="0" lvl="0" indent="0" algn="ctr">
              <a:lnSpc>
                <a:spcPts val="12619"/>
              </a:lnSpc>
            </a:pPr>
            <a:r>
              <a:rPr lang="en-US" sz="6156" b="1" u="sng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EDUKACYJNO-INFORMACYJNE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4961" y="1028700"/>
            <a:ext cx="7561091" cy="7787654"/>
            <a:chOff x="0" y="0"/>
            <a:chExt cx="10081455" cy="103835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698" r="26487" b="20574"/>
            <a:stretch>
              <a:fillRect/>
            </a:stretch>
          </p:blipFill>
          <p:spPr>
            <a:xfrm>
              <a:off x="0" y="0"/>
              <a:ext cx="4977227" cy="512827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2953" r="13077" b="9876"/>
            <a:stretch>
              <a:fillRect/>
            </a:stretch>
          </p:blipFill>
          <p:spPr>
            <a:xfrm>
              <a:off x="5104227" y="0"/>
              <a:ext cx="4977227" cy="512827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5904" r="36888" b="14809"/>
            <a:stretch>
              <a:fillRect/>
            </a:stretch>
          </p:blipFill>
          <p:spPr>
            <a:xfrm>
              <a:off x="0" y="5255270"/>
              <a:ext cx="4977227" cy="512827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3604" r="13604"/>
            <a:stretch>
              <a:fillRect/>
            </a:stretch>
          </p:blipFill>
          <p:spPr>
            <a:xfrm>
              <a:off x="5104227" y="5255270"/>
              <a:ext cx="4977227" cy="512827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7749" y="8913858"/>
            <a:ext cx="60436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DZIAŁANIA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EDUKACYJNO-INFORMACYJNE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6618" y="4324204"/>
            <a:ext cx="7231817" cy="420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65"/>
              </a:lnSpc>
            </a:pP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Straż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Miejska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Milanówku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w 2024 r.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zorganizowała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akcje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429642" lvl="1" indent="-214821" algn="just">
              <a:lnSpc>
                <a:spcPts val="2965"/>
              </a:lnSpc>
              <a:buFont typeface="Arial"/>
              <a:buChar char="•"/>
            </a:pP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Bądź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widoczny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noś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odblaski</a:t>
            </a:r>
            <a:endParaRPr lang="en-US" sz="1990" dirty="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29642" lvl="1" indent="-214821" algn="just">
              <a:lnSpc>
                <a:spcPts val="2965"/>
              </a:lnSpc>
              <a:buFont typeface="Arial"/>
              <a:buChar char="•"/>
            </a:pP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Znakowanie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rowerów</a:t>
            </a:r>
            <a:endParaRPr lang="en-US" sz="1990" dirty="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29642" lvl="1" indent="-214821" algn="just">
              <a:lnSpc>
                <a:spcPts val="2965"/>
              </a:lnSpc>
              <a:buFont typeface="Arial"/>
              <a:buChar char="•"/>
            </a:pP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Odblaskowa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choinka</a:t>
            </a:r>
            <a:endParaRPr lang="en-US" sz="1990" dirty="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29642" lvl="1" indent="-214821" algn="just">
              <a:lnSpc>
                <a:spcPts val="2965"/>
              </a:lnSpc>
              <a:buFont typeface="Arial"/>
              <a:buChar char="•"/>
            </a:pP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kurs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samoobrony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kobiet</a:t>
            </a:r>
            <a:endParaRPr lang="en-US" sz="1990" dirty="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65"/>
              </a:lnSpc>
            </a:pP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uczestniczyła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wydarzeniach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organizowanych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przez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urząd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jednostki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miejskie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promując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bezpieczeństwo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drogach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pl-PL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sieci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zdrowy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tryb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życia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czy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dbanie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środowisko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Ponadto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braliśmy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udział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wydarzeniach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charytatywnych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rzecz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mieszkańców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0" dirty="0" err="1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Milanówka</a:t>
            </a:r>
            <a:r>
              <a:rPr lang="en-US" sz="199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04294" y="2537040"/>
            <a:ext cx="1440232" cy="5643229"/>
            <a:chOff x="0" y="0"/>
            <a:chExt cx="3334817" cy="13066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817" cy="13066742"/>
            </a:xfrm>
            <a:custGeom>
              <a:avLst/>
              <a:gdLst/>
              <a:ahLst/>
              <a:cxnLst/>
              <a:rect l="l" t="t" r="r" b="b"/>
              <a:pathLst>
                <a:path w="3334817" h="13066742">
                  <a:moveTo>
                    <a:pt x="0" y="0"/>
                  </a:moveTo>
                  <a:lnTo>
                    <a:pt x="3334817" y="0"/>
                  </a:lnTo>
                  <a:lnTo>
                    <a:pt x="3334817" y="13066742"/>
                  </a:lnTo>
                  <a:lnTo>
                    <a:pt x="0" y="13066742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334817" cy="13123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854222"/>
            <a:ext cx="4565251" cy="4936447"/>
            <a:chOff x="0" y="0"/>
            <a:chExt cx="6087001" cy="658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698" r="26119" b="6025"/>
            <a:stretch>
              <a:fillRect/>
            </a:stretch>
          </p:blipFill>
          <p:spPr>
            <a:xfrm>
              <a:off x="0" y="0"/>
              <a:ext cx="6087001" cy="6581929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681484" y="2737525"/>
            <a:ext cx="11104568" cy="472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33"/>
              </a:lnSpc>
            </a:pPr>
            <a:r>
              <a:rPr lang="en-US" sz="170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Szanowni Państwo, </a:t>
            </a:r>
          </a:p>
          <a:p>
            <a:pPr algn="just">
              <a:lnSpc>
                <a:spcPts val="2533"/>
              </a:lnSpc>
            </a:pPr>
            <a:r>
              <a:rPr lang="en-US" sz="170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za nami kolejny rok wytężonej pracy na rzecz miasta. </a:t>
            </a:r>
          </a:p>
          <a:p>
            <a:pPr algn="just">
              <a:lnSpc>
                <a:spcPts val="2533"/>
              </a:lnSpc>
            </a:pPr>
            <a:endParaRPr lang="en-US" sz="170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33"/>
              </a:lnSpc>
            </a:pPr>
            <a:r>
              <a:rPr lang="en-US" sz="170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Jednostka, którą mam zaszczyt dowodzić, pokazała, że kolejny rok spełniamy swoje ustawowe zadania, jak również w ramach posiadanych możliwości i kompetencji pomagamy naszej społeczności. </a:t>
            </a:r>
          </a:p>
          <a:p>
            <a:pPr algn="just">
              <a:lnSpc>
                <a:spcPts val="2533"/>
              </a:lnSpc>
            </a:pPr>
            <a:endParaRPr lang="en-US" sz="170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33"/>
              </a:lnSpc>
            </a:pPr>
            <a:r>
              <a:rPr lang="en-US" sz="170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Nasz wachlarz realizowanych zadań jest bardzo szeroki. Od dbania o porządek publiczny poprzez działania związane z Ekopatrolem, profilaktyką dzieci i seniorów, po wsparcie osobom w kryzysie bezdomności. </a:t>
            </a:r>
          </a:p>
          <a:p>
            <a:pPr algn="just">
              <a:lnSpc>
                <a:spcPts val="2533"/>
              </a:lnSpc>
            </a:pPr>
            <a:endParaRPr lang="en-US" sz="170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33"/>
              </a:lnSpc>
            </a:pPr>
            <a:r>
              <a:rPr lang="en-US" sz="170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Nasze działania ukierunkowane są przede wszystkim na szeroko pojęte bezpieczeństwo, ale także działania związane z ekologią. Kierunek ten będziemy realizować również w tym roku. </a:t>
            </a:r>
          </a:p>
          <a:p>
            <a:pPr algn="just">
              <a:lnSpc>
                <a:spcPts val="2533"/>
              </a:lnSpc>
            </a:pPr>
            <a:endParaRPr lang="en-US" sz="170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33"/>
              </a:lnSpc>
            </a:pPr>
            <a:r>
              <a:rPr lang="en-US" sz="170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Żywię nadzieję, że przy wsparciu władz miasta, Rady Miasta oraz mieszkańców obecny 2025 rok, będzie sprzyjał dalszej konstruktywnej pracy na rzecz naszego miasta. 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028700" y="8904333"/>
            <a:ext cx="457664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4110" y="2018997"/>
            <a:ext cx="7774201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SŁOWO OD KOMENDANTA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81484" y="7889756"/>
            <a:ext cx="2587216" cy="3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62"/>
              </a:lnSpc>
              <a:spcBef>
                <a:spcPct val="0"/>
              </a:spcBef>
            </a:pPr>
            <a:r>
              <a:rPr lang="en-US" sz="168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Wojciech Wiśniewski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84110" y="8250007"/>
            <a:ext cx="5400309" cy="3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62"/>
              </a:lnSpc>
              <a:spcBef>
                <a:spcPct val="0"/>
              </a:spcBef>
            </a:pPr>
            <a:r>
              <a:rPr lang="en-US" sz="1687" b="1">
                <a:solidFill>
                  <a:srgbClr val="049EE3"/>
                </a:solidFill>
                <a:latin typeface="Poppins Bold"/>
                <a:ea typeface="Poppins Bold"/>
                <a:cs typeface="Poppins Bold"/>
                <a:sym typeface="Poppins Bold"/>
              </a:rPr>
              <a:t>Komendant Straży Miejskiej w Milanówku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2536" y="1370330"/>
            <a:ext cx="7913588" cy="7446024"/>
            <a:chOff x="0" y="0"/>
            <a:chExt cx="10551450" cy="992803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580" t="615" r="24494" b="15900"/>
            <a:stretch>
              <a:fillRect/>
            </a:stretch>
          </p:blipFill>
          <p:spPr>
            <a:xfrm>
              <a:off x="0" y="0"/>
              <a:ext cx="2574363" cy="322467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8919" t="8275" r="28747" b="4214"/>
            <a:stretch>
              <a:fillRect/>
            </a:stretch>
          </p:blipFill>
          <p:spPr>
            <a:xfrm>
              <a:off x="0" y="3351677"/>
              <a:ext cx="2574363" cy="322467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1345" b="7058"/>
            <a:stretch>
              <a:fillRect/>
            </a:stretch>
          </p:blipFill>
          <p:spPr>
            <a:xfrm>
              <a:off x="0" y="6703355"/>
              <a:ext cx="5275725" cy="322467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568" t="18249" r="7331" b="5582"/>
            <a:stretch>
              <a:fillRect/>
            </a:stretch>
          </p:blipFill>
          <p:spPr>
            <a:xfrm>
              <a:off x="5402725" y="6703355"/>
              <a:ext cx="5148725" cy="322467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9195" r="1603"/>
            <a:stretch>
              <a:fillRect/>
            </a:stretch>
          </p:blipFill>
          <p:spPr>
            <a:xfrm>
              <a:off x="2701363" y="0"/>
              <a:ext cx="7850088" cy="6576355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7750" y="8913858"/>
            <a:ext cx="60436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KURS SAMOOBRONY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DLA KOBIET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7287" y="4405004"/>
            <a:ext cx="8757259" cy="3883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16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marcu i kwietniu 2024 roku, zorganizowaliśmy dla kobiet kurs z technik samoobrony w sytuacjach zagrożenia bezpieczeństwa osobistego. Poprowadził je nasz doświadczony funkcjonariusz posiadający uprawnienia instruktora. </a:t>
            </a:r>
          </a:p>
          <a:p>
            <a:pPr algn="just">
              <a:lnSpc>
                <a:spcPts val="2816"/>
              </a:lnSpc>
            </a:pPr>
            <a:endParaRPr lang="en-US" sz="18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816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zajęciach uczestniczyło </a:t>
            </a:r>
            <a:r>
              <a:rPr lang="en-US" sz="189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16</a:t>
            </a: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Pań, które zapoznały się z technikami samoobrony i jak zaobserwowaliśmy, w miłej atmosferze spędzały ten czas. </a:t>
            </a:r>
          </a:p>
          <a:p>
            <a:pPr algn="just">
              <a:lnSpc>
                <a:spcPts val="2816"/>
              </a:lnSpc>
            </a:pPr>
            <a:endParaRPr lang="en-US" sz="18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816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Należy zwrócić również uwagę na bardzo duże zainteresowanie kursem -  zgłosiło się więcej kobiet niż byliśmy w stanie przyjąć.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12899" y="1199515"/>
            <a:ext cx="6673154" cy="7341004"/>
            <a:chOff x="0" y="0"/>
            <a:chExt cx="8897538" cy="97880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503" b="15583"/>
            <a:stretch>
              <a:fillRect/>
            </a:stretch>
          </p:blipFill>
          <p:spPr>
            <a:xfrm>
              <a:off x="0" y="0"/>
              <a:ext cx="8897538" cy="483050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956" r="15956"/>
            <a:stretch>
              <a:fillRect/>
            </a:stretch>
          </p:blipFill>
          <p:spPr>
            <a:xfrm>
              <a:off x="0" y="4957503"/>
              <a:ext cx="4385269" cy="483050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5956" r="15956"/>
            <a:stretch>
              <a:fillRect/>
            </a:stretch>
          </p:blipFill>
          <p:spPr>
            <a:xfrm>
              <a:off x="4512269" y="4957503"/>
              <a:ext cx="4385269" cy="4830503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7750" y="8913858"/>
            <a:ext cx="428866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ZNAKOWANIE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ROWERÓW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6618" y="4411035"/>
            <a:ext cx="9283856" cy="371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65"/>
              </a:lnSpc>
            </a:pP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Straż Miejska w Milanówku od lat prowadzi całoroczną akcję bezpłatnego znakowania rowerów. Co roku, podczas wydarzeń proekologicznych oraz różnych pikników organizowanych na terenie miasta Straż zachęca mieszkańców do skorzystania z tej formy zabezpieczenia swojego mienia. </a:t>
            </a:r>
          </a:p>
          <a:p>
            <a:pPr algn="just">
              <a:lnSpc>
                <a:spcPts val="2965"/>
              </a:lnSpc>
            </a:pP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Procedura znakowania roweru, polega na wygrawerowaniu specjalnym przyrządem, tzw. </a:t>
            </a:r>
            <a:r>
              <a:rPr lang="en-US" sz="1990" i="1">
                <a:solidFill>
                  <a:srgbClr val="F4F4F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Engraverem</a:t>
            </a: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, oznaczenia składającego się z liter i cyfr. Na rowerze umieszcza się naklejkę informującą o oznakowaniu pojazdu. Następnie rower jest rejestrowany w bazie danych jednostki. </a:t>
            </a:r>
          </a:p>
          <a:p>
            <a:pPr algn="just">
              <a:lnSpc>
                <a:spcPts val="2965"/>
              </a:lnSpc>
            </a:pPr>
            <a:endParaRPr lang="en-US" sz="19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65"/>
              </a:lnSpc>
            </a:pP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oznakowano </a:t>
            </a:r>
            <a:r>
              <a:rPr lang="en-US" sz="199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23</a:t>
            </a:r>
            <a:r>
              <a:rPr lang="en-US" sz="19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rowery.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6662" y="1028700"/>
            <a:ext cx="6139462" cy="7787654"/>
            <a:chOff x="0" y="0"/>
            <a:chExt cx="8185949" cy="103835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8" t="20600" r="25330" b="17260"/>
            <a:stretch>
              <a:fillRect/>
            </a:stretch>
          </p:blipFill>
          <p:spPr>
            <a:xfrm>
              <a:off x="0" y="0"/>
              <a:ext cx="8185949" cy="512827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1595" r="16466" b="4871"/>
            <a:stretch>
              <a:fillRect/>
            </a:stretch>
          </p:blipFill>
          <p:spPr>
            <a:xfrm>
              <a:off x="0" y="5255270"/>
              <a:ext cx="8185949" cy="512827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7750" y="8913858"/>
            <a:ext cx="42886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BEZPIECZEŃSTWO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DZIECI I MŁODZIEŻY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6618" y="4411035"/>
            <a:ext cx="9523059" cy="388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0"/>
              </a:lnSpc>
            </a:pPr>
            <a:r>
              <a:rPr lang="en-US" sz="18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tym zakresie głównym zadaniem Straży Miejskiej w Milanówku jest zapobieganie i eliminowanie zjawisk patologicznych występujących na terenie oraz w pobliżu placówek oświatowych, a także w miejscach gromadzenia się młodzieży.</a:t>
            </a:r>
          </a:p>
          <a:p>
            <a:pPr marL="410209" lvl="1" indent="-205105" algn="just">
              <a:lnSpc>
                <a:spcPts val="2830"/>
              </a:lnSpc>
              <a:buFont typeface="Arial"/>
              <a:buChar char="•"/>
            </a:pPr>
            <a:r>
              <a:rPr lang="en-US" sz="18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patrolowanie rejonów bezpośrednio przyległych do szkół i boisk szkolnych,</a:t>
            </a:r>
          </a:p>
          <a:p>
            <a:pPr marL="410209" lvl="1" indent="-205105" algn="just">
              <a:lnSpc>
                <a:spcPts val="2830"/>
              </a:lnSpc>
              <a:buFont typeface="Arial"/>
              <a:buChar char="•"/>
            </a:pPr>
            <a:r>
              <a:rPr lang="en-US" sz="18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podejmowanie interwencji po sygnałach otrzymanych od przedstawicieli szkół,</a:t>
            </a:r>
          </a:p>
          <a:p>
            <a:pPr marL="410209" lvl="1" indent="-205105" algn="just">
              <a:lnSpc>
                <a:spcPts val="2830"/>
              </a:lnSpc>
              <a:buFont typeface="Arial"/>
              <a:buChar char="•"/>
            </a:pPr>
            <a:r>
              <a:rPr lang="en-US" sz="18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reagowanie na zdarzenia związane ze sprzedażą alkoholu nieletnim,</a:t>
            </a:r>
          </a:p>
          <a:p>
            <a:pPr marL="410209" lvl="1" indent="-205105" algn="just">
              <a:lnSpc>
                <a:spcPts val="2830"/>
              </a:lnSpc>
              <a:buFont typeface="Arial"/>
              <a:buChar char="•"/>
            </a:pPr>
            <a:r>
              <a:rPr lang="en-US" sz="18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reagowanie w przypadku uchylania się uczniów od obowiązku szkolnego,</a:t>
            </a:r>
          </a:p>
          <a:p>
            <a:pPr marL="410209" lvl="1" indent="-205105" algn="just">
              <a:lnSpc>
                <a:spcPts val="2830"/>
              </a:lnSpc>
              <a:buFont typeface="Arial"/>
              <a:buChar char="•"/>
            </a:pPr>
            <a:r>
              <a:rPr lang="en-US" sz="18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kontrola miejsc gromadzenia się dzieci i młodzieży,</a:t>
            </a:r>
          </a:p>
          <a:p>
            <a:pPr marL="410209" lvl="1" indent="-205105" algn="just">
              <a:lnSpc>
                <a:spcPts val="2830"/>
              </a:lnSpc>
              <a:buFont typeface="Arial"/>
              <a:buChar char="•"/>
            </a:pPr>
            <a:r>
              <a:rPr lang="en-US" sz="18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współpraca z dyrektorami szkół i pedagogami szkolnymi.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6957" y="1028700"/>
            <a:ext cx="7669488" cy="7787654"/>
            <a:chOff x="0" y="0"/>
            <a:chExt cx="10225984" cy="103835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552" t="7563" r="5509" b="16716"/>
            <a:stretch>
              <a:fillRect/>
            </a:stretch>
          </p:blipFill>
          <p:spPr>
            <a:xfrm>
              <a:off x="0" y="0"/>
              <a:ext cx="10225984" cy="512827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320" t="15996" r="18109" b="3539"/>
            <a:stretch>
              <a:fillRect/>
            </a:stretch>
          </p:blipFill>
          <p:spPr>
            <a:xfrm>
              <a:off x="0" y="5255270"/>
              <a:ext cx="10225984" cy="512827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BEZPIECZEŃSTWO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DZIECI I MŁODZIEŻY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7750" y="8913858"/>
            <a:ext cx="428866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6618" y="4401510"/>
            <a:ext cx="7869088" cy="391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4"/>
              </a:lnSpc>
            </a:pPr>
            <a:r>
              <a:rPr lang="en-US" sz="208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Funkcjonariusze Straży Miejskiej uczestniczą również w działaniach akcyjnych i zabezpieczeniach, takich jak </a:t>
            </a:r>
            <a:r>
              <a:rPr lang="en-US" sz="208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„Bezpieczna droga do szkoły”</a:t>
            </a:r>
            <a:r>
              <a:rPr lang="en-US" sz="208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– zabezpieczenie najbardziej niebezpiecznych przejść dla pieszych, z których korzystają dzieci idące na zajęcia do szkół.</a:t>
            </a:r>
          </a:p>
          <a:p>
            <a:pPr algn="just">
              <a:lnSpc>
                <a:spcPts val="3114"/>
              </a:lnSpc>
            </a:pPr>
            <a:endParaRPr lang="en-US" sz="2089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114"/>
              </a:lnSpc>
            </a:pPr>
            <a:r>
              <a:rPr lang="en-US" sz="208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Ponadto, dbając o bezpieczeństwo dzieci i młodzieży strażnicy miejscy w czasie wakacji kontrolowali na rowerach place zabaw pod kątem spożywania alkoholu przez nieletnich.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40161" y="1028700"/>
            <a:ext cx="7845892" cy="7530869"/>
            <a:chOff x="0" y="0"/>
            <a:chExt cx="10461189" cy="1004115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004" r="18377" b="7156"/>
            <a:stretch>
              <a:fillRect/>
            </a:stretch>
          </p:blipFill>
          <p:spPr>
            <a:xfrm>
              <a:off x="0" y="0"/>
              <a:ext cx="10461189" cy="660943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6881" r="26881"/>
            <a:stretch>
              <a:fillRect/>
            </a:stretch>
          </p:blipFill>
          <p:spPr>
            <a:xfrm>
              <a:off x="0" y="6736439"/>
              <a:ext cx="3402396" cy="330472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6505" t="4217" r="35378" b="13512"/>
            <a:stretch>
              <a:fillRect/>
            </a:stretch>
          </p:blipFill>
          <p:spPr>
            <a:xfrm>
              <a:off x="3529396" y="6736439"/>
              <a:ext cx="3402396" cy="330472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34909" r="18760"/>
            <a:stretch>
              <a:fillRect/>
            </a:stretch>
          </p:blipFill>
          <p:spPr>
            <a:xfrm>
              <a:off x="7058792" y="6736439"/>
              <a:ext cx="3402396" cy="330472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7749" y="8913858"/>
            <a:ext cx="42886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BEZPIECZEŃSTWO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DZIECI I MŁODZIEŻY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6618" y="4401510"/>
            <a:ext cx="7667382" cy="369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3"/>
              </a:lnSpc>
            </a:pPr>
            <a:r>
              <a:rPr lang="en-US" sz="21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Straż Miejska organizowała, również na zaproszenie placówek oświatowych oraz Urzędu Miasta Milanówka, zajęcia z zakresu bezpieczeństwa na drodze oraz gościła w swojej siedzibie maluchy ze szkół oraz przedszkola, gdzie mogły zobaczyć jak wygląda codzienna praca funkcjonariuszy.</a:t>
            </a:r>
          </a:p>
          <a:p>
            <a:pPr algn="just">
              <a:lnSpc>
                <a:spcPts val="3263"/>
              </a:lnSpc>
            </a:pPr>
            <a:endParaRPr lang="en-US" sz="21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63"/>
              </a:lnSpc>
            </a:pPr>
            <a:r>
              <a:rPr lang="en-US" sz="21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sumie odbyło się </a:t>
            </a:r>
            <a:r>
              <a:rPr lang="en-US" sz="219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12 spotkań</a:t>
            </a:r>
            <a:r>
              <a:rPr lang="en-US" sz="21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o charakterze edukacyjno-informacyjnym.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07410" y="2892663"/>
            <a:ext cx="7578714" cy="4958959"/>
            <a:chOff x="0" y="0"/>
            <a:chExt cx="10104952" cy="6611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601" t="15146" r="31159"/>
            <a:stretch>
              <a:fillRect/>
            </a:stretch>
          </p:blipFill>
          <p:spPr>
            <a:xfrm>
              <a:off x="0" y="0"/>
              <a:ext cx="10104952" cy="6611945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5400000">
            <a:off x="2092244" y="2912116"/>
            <a:ext cx="148478" cy="1379730"/>
            <a:chOff x="0" y="0"/>
            <a:chExt cx="343797" cy="3194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6618" y="2730807"/>
            <a:ext cx="7422711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SZKOLIMY SIĘ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7749" y="8913858"/>
            <a:ext cx="428865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29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9434" y="3835944"/>
            <a:ext cx="8937080" cy="430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4"/>
              </a:lnSpc>
            </a:pPr>
            <a:r>
              <a:rPr lang="en-US" sz="208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4 listopada 2024 roku uczestniczyliśmy w szkoleniu z zakresu funkcjonowania Ekopatrolu. </a:t>
            </a:r>
          </a:p>
          <a:p>
            <a:pPr algn="just">
              <a:lnSpc>
                <a:spcPts val="3114"/>
              </a:lnSpc>
            </a:pPr>
            <a:endParaRPr lang="en-US" sz="2089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114"/>
              </a:lnSpc>
            </a:pPr>
            <a:r>
              <a:rPr lang="en-US" sz="208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Zajęcia prowadzone były przez funkcjonariuszy Straży Miejskiej m.st. Warszawy, którzy zaprezentowali sprzęt jakim posługują się w swojej codziennej pracy. Podzielili się również praktycznymi aspektami związanymi z odławianiem zwierząt na terenie Warszawy. </a:t>
            </a:r>
          </a:p>
          <a:p>
            <a:pPr algn="just">
              <a:lnSpc>
                <a:spcPts val="3114"/>
              </a:lnSpc>
            </a:pPr>
            <a:endParaRPr lang="en-US" sz="2089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114"/>
              </a:lnSpc>
            </a:pPr>
            <a:r>
              <a:rPr lang="en-US" sz="208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Było to bardzo ciekawe spotkanie, a zdobytą wiedzę będziemy mogli również wykorzystać w naszej codziennej służbie.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7645" y="3358692"/>
            <a:ext cx="13312710" cy="3074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</a:pPr>
            <a:r>
              <a:rPr lang="en-US" sz="6156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ZABEZPIECZENIA </a:t>
            </a:r>
          </a:p>
          <a:p>
            <a:pPr marL="0" lvl="0" indent="0" algn="ctr">
              <a:lnSpc>
                <a:spcPts val="12414"/>
              </a:lnSpc>
            </a:pPr>
            <a:r>
              <a:rPr lang="en-US" sz="6056" b="1" u="sng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WYDARZEŃ I ZDARZEŃ LOSOWYCH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199515"/>
            <a:ext cx="8642124" cy="7341004"/>
            <a:chOff x="0" y="0"/>
            <a:chExt cx="11522832" cy="97880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5775" b="8329"/>
            <a:stretch>
              <a:fillRect/>
            </a:stretch>
          </p:blipFill>
          <p:spPr>
            <a:xfrm>
              <a:off x="0" y="0"/>
              <a:ext cx="11522832" cy="483050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45" t="27704" r="23268" b="30879"/>
            <a:stretch>
              <a:fillRect/>
            </a:stretch>
          </p:blipFill>
          <p:spPr>
            <a:xfrm>
              <a:off x="0" y="4957503"/>
              <a:ext cx="11522832" cy="483050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7750" y="8913858"/>
            <a:ext cx="604368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ZABEZPIECZENIE</a:t>
            </a:r>
          </a:p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WYDARZEŃ I UROCZYSTOŚCI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6618" y="4401510"/>
            <a:ext cx="6128015" cy="380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0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Straż Miejska w Milanówku uczestniczyła w zabezpieczaniu:</a:t>
            </a:r>
          </a:p>
          <a:p>
            <a:pPr marL="408053" lvl="1" indent="-204026" algn="just">
              <a:lnSpc>
                <a:spcPts val="2910"/>
              </a:lnSpc>
              <a:buFont typeface="Arial"/>
              <a:buChar char="•"/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miejsc zdarzeń drogowych;</a:t>
            </a:r>
          </a:p>
          <a:p>
            <a:pPr marL="408053" lvl="1" indent="-204026" algn="just">
              <a:lnSpc>
                <a:spcPts val="2910"/>
              </a:lnSpc>
              <a:buFont typeface="Arial"/>
              <a:buChar char="•"/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niebezpiecznych sytuacji;</a:t>
            </a:r>
          </a:p>
          <a:p>
            <a:pPr marL="408053" lvl="1" indent="-204026" algn="just">
              <a:lnSpc>
                <a:spcPts val="2910"/>
              </a:lnSpc>
              <a:buFont typeface="Arial"/>
              <a:buChar char="•"/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uroczystości kościelnych;</a:t>
            </a:r>
          </a:p>
          <a:p>
            <a:pPr marL="408053" lvl="1" indent="-204026" algn="just">
              <a:lnSpc>
                <a:spcPts val="2910"/>
              </a:lnSpc>
              <a:buFont typeface="Arial"/>
              <a:buChar char="•"/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uroczystości państwowych i samorządowych;</a:t>
            </a:r>
          </a:p>
          <a:p>
            <a:pPr marL="408053" lvl="1" indent="-204026" algn="just">
              <a:lnSpc>
                <a:spcPts val="2910"/>
              </a:lnSpc>
              <a:buFont typeface="Arial"/>
              <a:buChar char="•"/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wydarzeń sportowych i kulturalnych.</a:t>
            </a:r>
          </a:p>
          <a:p>
            <a:pPr algn="just">
              <a:lnSpc>
                <a:spcPts val="1436"/>
              </a:lnSpc>
            </a:pPr>
            <a:endParaRPr lang="en-US" sz="18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10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Ponadto, strażnicy pełnili warty przy pomnikach oraz asystę dla władz miasta podczas ważnych wydarzeń, w tym uroczystości rocznicowych.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1411195" y="2730807"/>
            <a:ext cx="6374857" cy="5541403"/>
          </a:xfrm>
          <a:custGeom>
            <a:avLst/>
            <a:gdLst/>
            <a:ahLst/>
            <a:cxnLst/>
            <a:rect l="l" t="t" r="r" b="b"/>
            <a:pathLst>
              <a:path w="6374857" h="5541403">
                <a:moveTo>
                  <a:pt x="0" y="0"/>
                </a:moveTo>
                <a:lnTo>
                  <a:pt x="6374857" y="0"/>
                </a:lnTo>
                <a:lnTo>
                  <a:pt x="6374857" y="5541403"/>
                </a:lnTo>
                <a:lnTo>
                  <a:pt x="0" y="5541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187" r="-13360" b="-2471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7749" y="8913858"/>
            <a:ext cx="42886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31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6618" y="4686154"/>
            <a:ext cx="8943373" cy="293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2"/>
              </a:lnSpc>
            </a:pPr>
            <a:r>
              <a:rPr lang="en-US" sz="21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Nasi funkcjonariusze niejednokrotnie byli pierwsi na miejscu zdarzeń, udzielając pierwszej pomocy przy wypadkach komunikacyjnych i innych zdarzeń drogowych. </a:t>
            </a:r>
          </a:p>
          <a:p>
            <a:pPr algn="just">
              <a:lnSpc>
                <a:spcPts val="3372"/>
              </a:lnSpc>
            </a:pPr>
            <a:endParaRPr lang="en-US" sz="21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72"/>
              </a:lnSpc>
            </a:pPr>
            <a:r>
              <a:rPr lang="en-US" sz="21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2024 r. Straż Miejska aktywnie uczestniczyła w zabezpieczaniu skutków nawałnicy, zdarzeń drogowych i innych tego typu incydentów </a:t>
            </a:r>
            <a:r>
              <a:rPr lang="en-US" sz="219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117</a:t>
            </a:r>
            <a:r>
              <a:rPr lang="en-US" sz="21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 razy. </a:t>
            </a: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ZABEZPIECZENIE</a:t>
            </a:r>
          </a:p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ZDARZEŃ LOSOWYCH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43986" y="1370330"/>
            <a:ext cx="7742138" cy="7170189"/>
            <a:chOff x="0" y="0"/>
            <a:chExt cx="10322850" cy="95602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944" t="271" r="30420" b="7682"/>
            <a:stretch>
              <a:fillRect/>
            </a:stretch>
          </p:blipFill>
          <p:spPr>
            <a:xfrm>
              <a:off x="0" y="0"/>
              <a:ext cx="10322850" cy="956025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5400000">
            <a:off x="2076300" y="2927298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7749" y="8913858"/>
            <a:ext cx="604367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32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6618" y="2730807"/>
            <a:ext cx="8395918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PEŁNA GOTOWOŚĆ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0674" y="3783430"/>
            <a:ext cx="8278657" cy="434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0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We wrześniu 2024 r. całą Polskę obiegła informacja o zbliżającym się froncie atmosferycznym, który będzie niósł ze sobą niespotykanie duże opady deszczu. </a:t>
            </a:r>
          </a:p>
          <a:p>
            <a:pPr algn="just">
              <a:lnSpc>
                <a:spcPts val="2910"/>
              </a:lnSpc>
            </a:pPr>
            <a:endParaRPr lang="en-US" sz="18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10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związku z dużym prawdopodobieństwem, że opady te mogą spowodować zalanie ulic, chodników i niżej położonych obszarów, decyzją Burmistrza Miasta Milanówka zostaliśmy wyposażeni w worki z piaskiem, barierki ochronne, jak również w same worki, które byłyby dystrybuowane najbardziej potrzebującym mieszkańcom. </a:t>
            </a:r>
          </a:p>
          <a:p>
            <a:pPr algn="just">
              <a:lnSpc>
                <a:spcPts val="2910"/>
              </a:lnSpc>
            </a:pPr>
            <a:endParaRPr lang="en-US" sz="1890">
              <a:solidFill>
                <a:srgbClr val="F4F4F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10"/>
              </a:lnSpc>
            </a:pPr>
            <a:r>
              <a:rPr lang="en-US" sz="189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 tym okresie zwiększyliśmy obsadę naszych funkcjonariuszy celem maksymalnego przygotowania się do zwiększonej pracy.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3548" y="299298"/>
            <a:ext cx="7728864" cy="3988161"/>
            <a:chOff x="0" y="0"/>
            <a:chExt cx="10305152" cy="53175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2523"/>
            <a:stretch>
              <a:fillRect/>
            </a:stretch>
          </p:blipFill>
          <p:spPr>
            <a:xfrm>
              <a:off x="0" y="0"/>
              <a:ext cx="10305152" cy="531754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2101990" y="2859293"/>
            <a:ext cx="148478" cy="1379730"/>
            <a:chOff x="0" y="0"/>
            <a:chExt cx="343797" cy="31947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257532" y="4491553"/>
            <a:ext cx="15054384" cy="361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o strażach gminnych (Dz.U.2021 poz.1763)</a:t>
            </a:r>
          </a:p>
          <a:p>
            <a:pPr algn="l">
              <a:lnSpc>
                <a:spcPts val="2877"/>
              </a:lnSpc>
            </a:pPr>
            <a:r>
              <a:rPr lang="en-US" sz="178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Zadania straży miejskiej oraz uprawnienia funkcjonariuszy reguluje również szereg innych powszechnie obowiązujących aktów prawnych, w tym m.in.:</a:t>
            </a:r>
          </a:p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z dnia 20 czerwca 1997 r. Prawo o ruchu drogowym (Dz.U.2023.1047),</a:t>
            </a:r>
          </a:p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z dnia 20 maja 1971 r. Kodeks wykroczeń (Dz.U.2023.2119),</a:t>
            </a:r>
          </a:p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z dnia 24 sierpnia 2001 r. Kodeks postępowania w sprawach o wykroczenia (Dz.U.2022.1124),</a:t>
            </a:r>
          </a:p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z dnia 26 października 1982 r. o wychowaniu w trzeźwości i przeciwdziałaniu alkoholizmowi (Dz.U.2023.2151),</a:t>
            </a:r>
          </a:p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z dnia 21 sierpnia 1997 r. o ochronie zwierząt (Dz.U.2023.1580),</a:t>
            </a:r>
          </a:p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z dnia 27 kwietnia 2001 r. Prawo ochrony środowiska (Dz.U.2024.54),</a:t>
            </a:r>
          </a:p>
          <a:p>
            <a:pPr marL="385922" lvl="1" indent="-192961" algn="l">
              <a:lnSpc>
                <a:spcPts val="2877"/>
              </a:lnSpc>
              <a:buFont typeface="Arial"/>
              <a:buChar char="•"/>
            </a:pPr>
            <a:r>
              <a:rPr lang="en-US" sz="1787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ustawa z dnia 13 września 1996 r. o utrzymaniu czystości i porządku w gminach (Dz.U.2023.1469).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6364" y="2666846"/>
            <a:ext cx="5942886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PODSTAWA PRAWNA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904333"/>
            <a:ext cx="457664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652118" y="8942797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7750" y="8913858"/>
            <a:ext cx="604368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33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6618" y="4385206"/>
            <a:ext cx="14122257" cy="377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1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Planowane działania Straży Miejskiej w Milanówku:</a:t>
            </a:r>
          </a:p>
          <a:p>
            <a:pPr marL="464186" lvl="1" indent="-232093" algn="just">
              <a:lnSpc>
                <a:spcPts val="3311"/>
              </a:lnSpc>
              <a:buFont typeface="Arial"/>
              <a:buChar char="•"/>
            </a:pPr>
            <a:r>
              <a:rPr lang="en-US" sz="21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rozwijanie działań z zakresu profilaktyki, wśród dzieci i młodzieży oraz seniorów;</a:t>
            </a:r>
          </a:p>
          <a:p>
            <a:pPr marL="464186" lvl="1" indent="-232093" algn="just">
              <a:lnSpc>
                <a:spcPts val="3311"/>
              </a:lnSpc>
              <a:buFont typeface="Arial"/>
              <a:buChar char="•"/>
            </a:pPr>
            <a:r>
              <a:rPr lang="en-US" sz="21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organizacja zajęć z samoobrony dla mieszkańców;</a:t>
            </a:r>
          </a:p>
          <a:p>
            <a:pPr marL="464186" lvl="1" indent="-232093" algn="just">
              <a:lnSpc>
                <a:spcPts val="3311"/>
              </a:lnSpc>
              <a:buFont typeface="Arial"/>
              <a:buChar char="•"/>
            </a:pPr>
            <a:r>
              <a:rPr lang="en-US" sz="21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odbycie niezbędnych cyklicznych szkoleń funkcjonariuszy m.in. z zakresu ratownictwa, postępowania z dzikimi zwierzętami czy technik interwencji;</a:t>
            </a:r>
          </a:p>
          <a:p>
            <a:pPr marL="464186" lvl="1" indent="-232093" algn="just">
              <a:lnSpc>
                <a:spcPts val="3311"/>
              </a:lnSpc>
              <a:buFont typeface="Arial"/>
              <a:buChar char="•"/>
            </a:pPr>
            <a:r>
              <a:rPr lang="en-US" sz="21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zwiększenie bezpieczeństwa mieszkańców Milanówka, poprzez kierowanie patroli pieszych, rowerowych i zmotoryzowanych w miejsca najbardziej zagrożone i uciążliwe;</a:t>
            </a:r>
          </a:p>
          <a:p>
            <a:pPr marL="464186" lvl="1" indent="-232093" algn="just">
              <a:lnSpc>
                <a:spcPts val="3311"/>
              </a:lnSpc>
              <a:buFont typeface="Arial"/>
              <a:buChar char="•"/>
            </a:pPr>
            <a:r>
              <a:rPr lang="en-US" sz="215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wspieranie działań proekologicznych, m.in. kontrole w zakresie ochrony środowiska, w szczególności spalania odpadów i pozbywania się odpadów bytowych niezgodnie z prawem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2092244" y="3483900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76618" y="2730807"/>
            <a:ext cx="8395918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PLANOWANE</a:t>
            </a:r>
          </a:p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DZIAŁANIA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4886" y="6685222"/>
            <a:ext cx="4074229" cy="8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5"/>
              </a:lnSpc>
            </a:pPr>
            <a:r>
              <a:rPr lang="en-US" sz="2432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ul. Warszawska 32</a:t>
            </a:r>
          </a:p>
          <a:p>
            <a:pPr marL="0" lvl="0" indent="0" algn="ctr">
              <a:lnSpc>
                <a:spcPts val="3405"/>
              </a:lnSpc>
              <a:spcBef>
                <a:spcPct val="0"/>
              </a:spcBef>
            </a:pPr>
            <a:r>
              <a:rPr lang="en-US" sz="2432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05-822 Milanówek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32613" y="6685222"/>
            <a:ext cx="4573269" cy="8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5"/>
              </a:lnSpc>
            </a:pPr>
            <a:r>
              <a:rPr lang="en-US" sz="243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adres e-mail:</a:t>
            </a:r>
          </a:p>
          <a:p>
            <a:pPr marL="0" lvl="0" indent="0" algn="ctr">
              <a:lnSpc>
                <a:spcPts val="3405"/>
              </a:lnSpc>
              <a:spcBef>
                <a:spcPct val="0"/>
              </a:spcBef>
            </a:pPr>
            <a:r>
              <a:rPr lang="en-US" sz="2432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  <a:hlinkClick r:id="rId2" tooltip="mailto:straz_miejska@milanowek.pl"/>
              </a:rPr>
              <a:t>straz_miejska@milanowek.pl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33215" y="6685222"/>
            <a:ext cx="2859898" cy="8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5"/>
              </a:lnSpc>
            </a:pPr>
            <a:r>
              <a:rPr lang="en-US" sz="2432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nr telefonu:</a:t>
            </a:r>
          </a:p>
          <a:p>
            <a:pPr marL="0" lvl="0" indent="0" algn="ctr">
              <a:lnSpc>
                <a:spcPts val="3405"/>
              </a:lnSpc>
              <a:spcBef>
                <a:spcPct val="0"/>
              </a:spcBef>
            </a:pPr>
            <a:r>
              <a:rPr lang="en-US" sz="2432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(22) 724 80 45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94886" y="3164112"/>
            <a:ext cx="13658610" cy="236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7"/>
              </a:lnSpc>
            </a:pPr>
            <a:r>
              <a:rPr lang="en-US" sz="4056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Działania Straży Miejskiej w Milanówku można</a:t>
            </a:r>
          </a:p>
          <a:p>
            <a:pPr algn="ctr">
              <a:lnSpc>
                <a:spcPts val="6287"/>
              </a:lnSpc>
            </a:pPr>
            <a:r>
              <a:rPr lang="en-US" sz="4056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na bieżąco śledzić na stronie internetowej jednostki:</a:t>
            </a:r>
          </a:p>
          <a:p>
            <a:pPr marL="0" lvl="0" indent="0" algn="ctr">
              <a:lnSpc>
                <a:spcPts val="6287"/>
              </a:lnSpc>
            </a:pPr>
            <a:r>
              <a:rPr lang="en-US" sz="4056" b="1">
                <a:solidFill>
                  <a:srgbClr val="F2D833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6" name="Freeform 6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8" name="AutoShape 8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2101990" y="3664112"/>
            <a:ext cx="148478" cy="1379730"/>
            <a:chOff x="0" y="0"/>
            <a:chExt cx="343797" cy="31947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86364" y="2666846"/>
            <a:ext cx="6771103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STRUKTURA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JEDNOSTKI</a:t>
            </a:r>
          </a:p>
        </p:txBody>
      </p:sp>
      <p:sp>
        <p:nvSpPr>
          <p:cNvPr id="8" name="AutoShape 8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28700" y="8904333"/>
            <a:ext cx="613892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584558" y="1447971"/>
            <a:ext cx="2996945" cy="937225"/>
            <a:chOff x="0" y="0"/>
            <a:chExt cx="2208860" cy="6907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08860" cy="690770"/>
            </a:xfrm>
            <a:custGeom>
              <a:avLst/>
              <a:gdLst/>
              <a:ahLst/>
              <a:cxnLst/>
              <a:rect l="l" t="t" r="r" b="b"/>
              <a:pathLst>
                <a:path w="2208860" h="690770">
                  <a:moveTo>
                    <a:pt x="154996" y="0"/>
                  </a:moveTo>
                  <a:lnTo>
                    <a:pt x="2053864" y="0"/>
                  </a:lnTo>
                  <a:cubicBezTo>
                    <a:pt x="2094971" y="0"/>
                    <a:pt x="2134395" y="16330"/>
                    <a:pt x="2163462" y="45397"/>
                  </a:cubicBezTo>
                  <a:cubicBezTo>
                    <a:pt x="2192530" y="74465"/>
                    <a:pt x="2208860" y="113889"/>
                    <a:pt x="2208860" y="154996"/>
                  </a:cubicBezTo>
                  <a:lnTo>
                    <a:pt x="2208860" y="535773"/>
                  </a:lnTo>
                  <a:cubicBezTo>
                    <a:pt x="2208860" y="621376"/>
                    <a:pt x="2139466" y="690770"/>
                    <a:pt x="2053864" y="690770"/>
                  </a:cubicBezTo>
                  <a:lnTo>
                    <a:pt x="154996" y="690770"/>
                  </a:lnTo>
                  <a:cubicBezTo>
                    <a:pt x="69394" y="690770"/>
                    <a:pt x="0" y="621376"/>
                    <a:pt x="0" y="535773"/>
                  </a:cubicBezTo>
                  <a:lnTo>
                    <a:pt x="0" y="154996"/>
                  </a:lnTo>
                  <a:cubicBezTo>
                    <a:pt x="0" y="69394"/>
                    <a:pt x="69394" y="0"/>
                    <a:pt x="154996" y="0"/>
                  </a:cubicBezTo>
                  <a:close/>
                </a:path>
              </a:pathLst>
            </a:custGeom>
            <a:solidFill>
              <a:srgbClr val="0025E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208860" cy="728870"/>
            </a:xfrm>
            <a:prstGeom prst="rect">
              <a:avLst/>
            </a:prstGeom>
          </p:spPr>
          <p:txBody>
            <a:bodyPr lIns="114874" tIns="114874" rIns="114874" bIns="114874" rtlCol="0" anchor="ctr"/>
            <a:lstStyle/>
            <a:p>
              <a:pPr algn="ctr">
                <a:lnSpc>
                  <a:spcPts val="2665"/>
                </a:lnSpc>
              </a:pPr>
              <a:r>
                <a:rPr lang="en-US" sz="205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KOMENDANT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8508727" y="1916584"/>
            <a:ext cx="2075831" cy="97163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3581503" y="1916584"/>
            <a:ext cx="2075831" cy="110807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5657334" y="3795794"/>
            <a:ext cx="0" cy="14682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8508727" y="3494551"/>
            <a:ext cx="0" cy="3080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7143541" y="2888217"/>
            <a:ext cx="2730371" cy="963195"/>
            <a:chOff x="0" y="0"/>
            <a:chExt cx="2012385" cy="7099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2385" cy="709910"/>
            </a:xfrm>
            <a:custGeom>
              <a:avLst/>
              <a:gdLst/>
              <a:ahLst/>
              <a:cxnLst/>
              <a:rect l="l" t="t" r="r" b="b"/>
              <a:pathLst>
                <a:path w="2012385" h="709910">
                  <a:moveTo>
                    <a:pt x="283548" y="0"/>
                  </a:moveTo>
                  <a:lnTo>
                    <a:pt x="1728836" y="0"/>
                  </a:lnTo>
                  <a:cubicBezTo>
                    <a:pt x="1885436" y="0"/>
                    <a:pt x="2012385" y="126949"/>
                    <a:pt x="2012385" y="283548"/>
                  </a:cubicBezTo>
                  <a:lnTo>
                    <a:pt x="2012385" y="426362"/>
                  </a:lnTo>
                  <a:cubicBezTo>
                    <a:pt x="2012385" y="501563"/>
                    <a:pt x="1982511" y="573685"/>
                    <a:pt x="1929335" y="626861"/>
                  </a:cubicBezTo>
                  <a:cubicBezTo>
                    <a:pt x="1876160" y="680036"/>
                    <a:pt x="1804038" y="709910"/>
                    <a:pt x="1728836" y="709910"/>
                  </a:cubicBezTo>
                  <a:lnTo>
                    <a:pt x="283548" y="709910"/>
                  </a:lnTo>
                  <a:cubicBezTo>
                    <a:pt x="126949" y="709910"/>
                    <a:pt x="0" y="582961"/>
                    <a:pt x="0" y="426362"/>
                  </a:cubicBezTo>
                  <a:lnTo>
                    <a:pt x="0" y="283548"/>
                  </a:lnTo>
                  <a:cubicBezTo>
                    <a:pt x="0" y="126949"/>
                    <a:pt x="126949" y="0"/>
                    <a:pt x="283548" y="0"/>
                  </a:cubicBezTo>
                  <a:close/>
                </a:path>
              </a:pathLst>
            </a:custGeom>
            <a:solidFill>
              <a:srgbClr val="294CDF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012385" cy="748010"/>
            </a:xfrm>
            <a:prstGeom prst="rect">
              <a:avLst/>
            </a:prstGeom>
          </p:spPr>
          <p:txBody>
            <a:bodyPr lIns="114874" tIns="114874" rIns="114874" bIns="114874" rtlCol="0" anchor="ctr"/>
            <a:lstStyle/>
            <a:p>
              <a:pPr marL="0" lvl="0" indent="0" algn="ctr">
                <a:lnSpc>
                  <a:spcPts val="2508"/>
                </a:lnSpc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ZASTĘPCA KOMENDANTA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30954" y="3040187"/>
            <a:ext cx="4768651" cy="1388029"/>
            <a:chOff x="0" y="0"/>
            <a:chExt cx="3514673" cy="10230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14673" cy="1023029"/>
            </a:xfrm>
            <a:custGeom>
              <a:avLst/>
              <a:gdLst/>
              <a:ahLst/>
              <a:cxnLst/>
              <a:rect l="l" t="t" r="r" b="b"/>
              <a:pathLst>
                <a:path w="3514673" h="1023029">
                  <a:moveTo>
                    <a:pt x="162350" y="0"/>
                  </a:moveTo>
                  <a:lnTo>
                    <a:pt x="3352323" y="0"/>
                  </a:lnTo>
                  <a:cubicBezTo>
                    <a:pt x="3395380" y="0"/>
                    <a:pt x="3436675" y="17105"/>
                    <a:pt x="3467121" y="47551"/>
                  </a:cubicBezTo>
                  <a:cubicBezTo>
                    <a:pt x="3497568" y="77998"/>
                    <a:pt x="3514673" y="119292"/>
                    <a:pt x="3514673" y="162350"/>
                  </a:cubicBezTo>
                  <a:lnTo>
                    <a:pt x="3514673" y="860679"/>
                  </a:lnTo>
                  <a:cubicBezTo>
                    <a:pt x="3514673" y="903737"/>
                    <a:pt x="3497568" y="945031"/>
                    <a:pt x="3467121" y="975478"/>
                  </a:cubicBezTo>
                  <a:cubicBezTo>
                    <a:pt x="3436675" y="1005924"/>
                    <a:pt x="3395380" y="1023029"/>
                    <a:pt x="3352323" y="1023029"/>
                  </a:cubicBezTo>
                  <a:lnTo>
                    <a:pt x="162350" y="1023029"/>
                  </a:lnTo>
                  <a:cubicBezTo>
                    <a:pt x="119292" y="1023029"/>
                    <a:pt x="77998" y="1005924"/>
                    <a:pt x="47551" y="975478"/>
                  </a:cubicBezTo>
                  <a:cubicBezTo>
                    <a:pt x="17105" y="945031"/>
                    <a:pt x="0" y="903737"/>
                    <a:pt x="0" y="860679"/>
                  </a:cubicBezTo>
                  <a:lnTo>
                    <a:pt x="0" y="162350"/>
                  </a:lnTo>
                  <a:cubicBezTo>
                    <a:pt x="0" y="119292"/>
                    <a:pt x="17105" y="77998"/>
                    <a:pt x="47551" y="47551"/>
                  </a:cubicBezTo>
                  <a:cubicBezTo>
                    <a:pt x="77998" y="17105"/>
                    <a:pt x="119292" y="0"/>
                    <a:pt x="162350" y="0"/>
                  </a:cubicBezTo>
                  <a:close/>
                </a:path>
              </a:pathLst>
            </a:custGeom>
            <a:solidFill>
              <a:srgbClr val="294DE0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3514673" cy="1080179"/>
            </a:xfrm>
            <a:prstGeom prst="rect">
              <a:avLst/>
            </a:prstGeom>
          </p:spPr>
          <p:txBody>
            <a:bodyPr lIns="114874" tIns="114874" rIns="114874" bIns="114874" rtlCol="0" anchor="ctr"/>
            <a:lstStyle/>
            <a:p>
              <a:pPr algn="ctr">
                <a:lnSpc>
                  <a:spcPts val="2701"/>
                </a:lnSpc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PRACOWNIK</a:t>
              </a:r>
            </a:p>
            <a:p>
              <a:pPr algn="ctr">
                <a:lnSpc>
                  <a:spcPts val="2701"/>
                </a:lnSpc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DS.ORGANIZACYJNYCH </a:t>
              </a:r>
            </a:p>
            <a:p>
              <a:pPr marL="0" lvl="0" indent="0" algn="ctr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 PROWADZENIA SEKRETARTIATU      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986172" y="5734050"/>
            <a:ext cx="3534908" cy="879248"/>
            <a:chOff x="0" y="0"/>
            <a:chExt cx="2605358" cy="64803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605358" cy="648039"/>
            </a:xfrm>
            <a:custGeom>
              <a:avLst/>
              <a:gdLst/>
              <a:ahLst/>
              <a:cxnLst/>
              <a:rect l="l" t="t" r="r" b="b"/>
              <a:pathLst>
                <a:path w="2605358" h="648039">
                  <a:moveTo>
                    <a:pt x="219013" y="0"/>
                  </a:moveTo>
                  <a:lnTo>
                    <a:pt x="2386345" y="0"/>
                  </a:lnTo>
                  <a:cubicBezTo>
                    <a:pt x="2444431" y="0"/>
                    <a:pt x="2500138" y="23075"/>
                    <a:pt x="2541211" y="64148"/>
                  </a:cubicBezTo>
                  <a:cubicBezTo>
                    <a:pt x="2582283" y="105220"/>
                    <a:pt x="2605358" y="160927"/>
                    <a:pt x="2605358" y="219013"/>
                  </a:cubicBezTo>
                  <a:lnTo>
                    <a:pt x="2605358" y="429025"/>
                  </a:lnTo>
                  <a:cubicBezTo>
                    <a:pt x="2605358" y="487111"/>
                    <a:pt x="2582283" y="542818"/>
                    <a:pt x="2541211" y="583891"/>
                  </a:cubicBezTo>
                  <a:cubicBezTo>
                    <a:pt x="2500138" y="624964"/>
                    <a:pt x="2444431" y="648039"/>
                    <a:pt x="2386345" y="648039"/>
                  </a:cubicBezTo>
                  <a:lnTo>
                    <a:pt x="219013" y="648039"/>
                  </a:lnTo>
                  <a:cubicBezTo>
                    <a:pt x="160927" y="648039"/>
                    <a:pt x="105220" y="624964"/>
                    <a:pt x="64148" y="583891"/>
                  </a:cubicBezTo>
                  <a:cubicBezTo>
                    <a:pt x="23075" y="542818"/>
                    <a:pt x="0" y="487111"/>
                    <a:pt x="0" y="429025"/>
                  </a:cubicBezTo>
                  <a:lnTo>
                    <a:pt x="0" y="219013"/>
                  </a:lnTo>
                  <a:cubicBezTo>
                    <a:pt x="0" y="160927"/>
                    <a:pt x="23075" y="105220"/>
                    <a:pt x="64148" y="64148"/>
                  </a:cubicBezTo>
                  <a:cubicBezTo>
                    <a:pt x="105220" y="23075"/>
                    <a:pt x="160927" y="0"/>
                    <a:pt x="219013" y="0"/>
                  </a:cubicBezTo>
                  <a:close/>
                </a:path>
              </a:pathLst>
            </a:custGeom>
            <a:solidFill>
              <a:srgbClr val="6983F1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2605358" cy="705189"/>
            </a:xfrm>
            <a:prstGeom prst="rect">
              <a:avLst/>
            </a:prstGeom>
          </p:spPr>
          <p:txBody>
            <a:bodyPr lIns="114874" tIns="114874" rIns="114874" bIns="114874" rtlCol="0" anchor="ctr"/>
            <a:lstStyle/>
            <a:p>
              <a:pPr marL="0" lvl="0" indent="0" algn="ctr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SŁUŻBA DYŻURNA 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32456" y="6921374"/>
            <a:ext cx="2130336" cy="995863"/>
            <a:chOff x="0" y="0"/>
            <a:chExt cx="1570136" cy="73398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70136" cy="733988"/>
            </a:xfrm>
            <a:custGeom>
              <a:avLst/>
              <a:gdLst/>
              <a:ahLst/>
              <a:cxnLst/>
              <a:rect l="l" t="t" r="r" b="b"/>
              <a:pathLst>
                <a:path w="1570136" h="733988">
                  <a:moveTo>
                    <a:pt x="363413" y="0"/>
                  </a:moveTo>
                  <a:lnTo>
                    <a:pt x="1206723" y="0"/>
                  </a:lnTo>
                  <a:cubicBezTo>
                    <a:pt x="1407431" y="0"/>
                    <a:pt x="1570136" y="162706"/>
                    <a:pt x="1570136" y="363413"/>
                  </a:cubicBezTo>
                  <a:lnTo>
                    <a:pt x="1570136" y="370575"/>
                  </a:lnTo>
                  <a:cubicBezTo>
                    <a:pt x="1570136" y="571282"/>
                    <a:pt x="1407431" y="733988"/>
                    <a:pt x="1206723" y="733988"/>
                  </a:cubicBezTo>
                  <a:lnTo>
                    <a:pt x="363413" y="733988"/>
                  </a:lnTo>
                  <a:cubicBezTo>
                    <a:pt x="162706" y="733988"/>
                    <a:pt x="0" y="571282"/>
                    <a:pt x="0" y="370575"/>
                  </a:cubicBezTo>
                  <a:lnTo>
                    <a:pt x="0" y="363413"/>
                  </a:lnTo>
                  <a:cubicBezTo>
                    <a:pt x="0" y="162706"/>
                    <a:pt x="162706" y="0"/>
                    <a:pt x="363413" y="0"/>
                  </a:cubicBezTo>
                  <a:close/>
                </a:path>
              </a:pathLst>
            </a:custGeom>
            <a:solidFill>
              <a:srgbClr val="9FA9C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570136" cy="791138"/>
            </a:xfrm>
            <a:prstGeom prst="rect">
              <a:avLst/>
            </a:prstGeom>
          </p:spPr>
          <p:txBody>
            <a:bodyPr lIns="114874" tIns="114874" rIns="114874" bIns="114874" rtlCol="0" anchor="ctr"/>
            <a:lstStyle/>
            <a:p>
              <a:pPr algn="ctr">
                <a:lnSpc>
                  <a:spcPts val="2701"/>
                </a:lnSpc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SŁUŻBA PATROLOWA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584558" y="6064231"/>
            <a:ext cx="2047021" cy="1098134"/>
            <a:chOff x="0" y="0"/>
            <a:chExt cx="1508730" cy="80936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08730" cy="809366"/>
            </a:xfrm>
            <a:custGeom>
              <a:avLst/>
              <a:gdLst/>
              <a:ahLst/>
              <a:cxnLst/>
              <a:rect l="l" t="t" r="r" b="b"/>
              <a:pathLst>
                <a:path w="1508730" h="809366">
                  <a:moveTo>
                    <a:pt x="226923" y="0"/>
                  </a:moveTo>
                  <a:lnTo>
                    <a:pt x="1281808" y="0"/>
                  </a:lnTo>
                  <a:cubicBezTo>
                    <a:pt x="1341991" y="0"/>
                    <a:pt x="1399710" y="23908"/>
                    <a:pt x="1442266" y="66464"/>
                  </a:cubicBezTo>
                  <a:cubicBezTo>
                    <a:pt x="1484822" y="109020"/>
                    <a:pt x="1508730" y="166739"/>
                    <a:pt x="1508730" y="226923"/>
                  </a:cubicBezTo>
                  <a:lnTo>
                    <a:pt x="1508730" y="582443"/>
                  </a:lnTo>
                  <a:cubicBezTo>
                    <a:pt x="1508730" y="642627"/>
                    <a:pt x="1484822" y="700345"/>
                    <a:pt x="1442266" y="742902"/>
                  </a:cubicBezTo>
                  <a:cubicBezTo>
                    <a:pt x="1399710" y="785458"/>
                    <a:pt x="1341991" y="809366"/>
                    <a:pt x="1281808" y="809366"/>
                  </a:cubicBezTo>
                  <a:lnTo>
                    <a:pt x="226923" y="809366"/>
                  </a:lnTo>
                  <a:cubicBezTo>
                    <a:pt x="166739" y="809366"/>
                    <a:pt x="109020" y="785458"/>
                    <a:pt x="66464" y="742902"/>
                  </a:cubicBezTo>
                  <a:cubicBezTo>
                    <a:pt x="23908" y="700345"/>
                    <a:pt x="0" y="642627"/>
                    <a:pt x="0" y="582443"/>
                  </a:cubicBezTo>
                  <a:lnTo>
                    <a:pt x="0" y="226923"/>
                  </a:lnTo>
                  <a:cubicBezTo>
                    <a:pt x="0" y="166739"/>
                    <a:pt x="23908" y="109020"/>
                    <a:pt x="66464" y="66464"/>
                  </a:cubicBezTo>
                  <a:cubicBezTo>
                    <a:pt x="109020" y="23908"/>
                    <a:pt x="166739" y="0"/>
                    <a:pt x="226923" y="0"/>
                  </a:cubicBezTo>
                  <a:close/>
                </a:path>
              </a:pathLst>
            </a:custGeom>
            <a:solidFill>
              <a:srgbClr val="6983F1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1508730" cy="866516"/>
            </a:xfrm>
            <a:prstGeom prst="rect">
              <a:avLst/>
            </a:prstGeom>
          </p:spPr>
          <p:txBody>
            <a:bodyPr lIns="114874" tIns="114874" rIns="114874" bIns="114874" rtlCol="0" anchor="ctr"/>
            <a:lstStyle/>
            <a:p>
              <a:pPr marL="0" lvl="0" indent="0" algn="ctr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OPERATORZY MONITORINGU</a:t>
              </a:r>
            </a:p>
          </p:txBody>
        </p:sp>
      </p:grpSp>
      <p:sp>
        <p:nvSpPr>
          <p:cNvPr id="35" name="AutoShape 35"/>
          <p:cNvSpPr/>
          <p:nvPr/>
        </p:nvSpPr>
        <p:spPr>
          <a:xfrm flipV="1">
            <a:off x="7521653" y="5153025"/>
            <a:ext cx="987074" cy="58102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 flipH="1" flipV="1">
            <a:off x="9873912" y="5550073"/>
            <a:ext cx="2101586" cy="50302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88867" y="6613298"/>
            <a:ext cx="0" cy="3080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8418546" y="3846084"/>
            <a:ext cx="0" cy="3080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TextBox 39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732456" y="4201785"/>
            <a:ext cx="5577247" cy="1338763"/>
            <a:chOff x="0" y="0"/>
            <a:chExt cx="4110638" cy="98671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110638" cy="986718"/>
            </a:xfrm>
            <a:custGeom>
              <a:avLst/>
              <a:gdLst/>
              <a:ahLst/>
              <a:cxnLst/>
              <a:rect l="l" t="t" r="r" b="b"/>
              <a:pathLst>
                <a:path w="4110638" h="986718">
                  <a:moveTo>
                    <a:pt x="83288" y="0"/>
                  </a:moveTo>
                  <a:lnTo>
                    <a:pt x="4027350" y="0"/>
                  </a:lnTo>
                  <a:cubicBezTo>
                    <a:pt x="4049440" y="0"/>
                    <a:pt x="4070624" y="8775"/>
                    <a:pt x="4086244" y="24394"/>
                  </a:cubicBezTo>
                  <a:cubicBezTo>
                    <a:pt x="4101863" y="40014"/>
                    <a:pt x="4110638" y="61198"/>
                    <a:pt x="4110638" y="83288"/>
                  </a:cubicBezTo>
                  <a:lnTo>
                    <a:pt x="4110638" y="903431"/>
                  </a:lnTo>
                  <a:cubicBezTo>
                    <a:pt x="4110638" y="925520"/>
                    <a:pt x="4101863" y="946704"/>
                    <a:pt x="4086244" y="962324"/>
                  </a:cubicBezTo>
                  <a:cubicBezTo>
                    <a:pt x="4070624" y="977943"/>
                    <a:pt x="4049440" y="986718"/>
                    <a:pt x="4027350" y="986718"/>
                  </a:cubicBezTo>
                  <a:lnTo>
                    <a:pt x="83288" y="986718"/>
                  </a:lnTo>
                  <a:cubicBezTo>
                    <a:pt x="37289" y="986718"/>
                    <a:pt x="0" y="949429"/>
                    <a:pt x="0" y="903431"/>
                  </a:cubicBezTo>
                  <a:lnTo>
                    <a:pt x="0" y="83288"/>
                  </a:lnTo>
                  <a:cubicBezTo>
                    <a:pt x="0" y="61198"/>
                    <a:pt x="8775" y="40014"/>
                    <a:pt x="24394" y="24394"/>
                  </a:cubicBezTo>
                  <a:cubicBezTo>
                    <a:pt x="40014" y="8775"/>
                    <a:pt x="61198" y="0"/>
                    <a:pt x="83288" y="0"/>
                  </a:cubicBezTo>
                  <a:close/>
                </a:path>
              </a:pathLst>
            </a:custGeom>
            <a:solidFill>
              <a:srgbClr val="6983F1"/>
            </a:solidFill>
            <a:ln cap="rnd">
              <a:noFill/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4110638" cy="1043868"/>
            </a:xfrm>
            <a:prstGeom prst="rect">
              <a:avLst/>
            </a:prstGeom>
          </p:spPr>
          <p:txBody>
            <a:bodyPr lIns="114874" tIns="114874" rIns="114874" bIns="114874" rtlCol="0" anchor="ctr"/>
            <a:lstStyle/>
            <a:p>
              <a:pPr algn="ctr">
                <a:lnSpc>
                  <a:spcPts val="2701"/>
                </a:lnSpc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KIEROWNIK</a:t>
              </a:r>
            </a:p>
            <a:p>
              <a:pPr algn="ctr">
                <a:lnSpc>
                  <a:spcPts val="2701"/>
                </a:lnSpc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REFERATU REFERAT DS. OPERACYJNYCH </a:t>
              </a:r>
            </a:p>
            <a:p>
              <a:pPr marL="0" lvl="0" indent="0" algn="ctr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 MONITORINGU MIASTA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2101990" y="3664112"/>
            <a:ext cx="148478" cy="1379730"/>
            <a:chOff x="0" y="0"/>
            <a:chExt cx="343797" cy="3194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471429" y="1329420"/>
            <a:ext cx="6312744" cy="6299454"/>
          </a:xfrm>
          <a:custGeom>
            <a:avLst/>
            <a:gdLst/>
            <a:ahLst/>
            <a:cxnLst/>
            <a:rect l="l" t="t" r="r" b="b"/>
            <a:pathLst>
              <a:path w="6312744" h="6299454">
                <a:moveTo>
                  <a:pt x="0" y="0"/>
                </a:moveTo>
                <a:lnTo>
                  <a:pt x="6312744" y="0"/>
                </a:lnTo>
                <a:lnTo>
                  <a:pt x="6312744" y="6299454"/>
                </a:lnTo>
                <a:lnTo>
                  <a:pt x="0" y="6299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1388497" y="3268128"/>
            <a:ext cx="2478607" cy="247860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315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699" y="8904333"/>
            <a:ext cx="613893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 dirty="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6364" y="2666846"/>
            <a:ext cx="6771103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REALIZOWANE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ZADANIA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84665" y="1075855"/>
            <a:ext cx="2603833" cy="48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OCHRONA SPOKOJU 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I PORZĄDKU PUBLICZNEGO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96218" y="2592646"/>
            <a:ext cx="2084790" cy="72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POMOC OSOBOM 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 KRYZYSIE 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BEZDOMNOŚCI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75115" y="650794"/>
            <a:ext cx="2506008" cy="48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PRZEWÓZ OSÓB 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NIETRZEŹWYCH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56672" y="1983135"/>
            <a:ext cx="2603833" cy="250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OCHRONA ZWIERZĄT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784173" y="4973453"/>
            <a:ext cx="1808283" cy="72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ZABEZPIECZANIE MIEJSC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ZDARZEŃ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524271" y="3206264"/>
            <a:ext cx="1877091" cy="72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ZABEZPIECZANIE IMPREZ 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MASOWYCH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86639" y="4293931"/>
            <a:ext cx="2084790" cy="72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KONTROLA 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RUCHU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DROGOWEGO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47486" y="5992539"/>
            <a:ext cx="2084790" cy="48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KONTROLA ŚRODOWISKA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71429" y="7367447"/>
            <a:ext cx="2084790" cy="72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KONWOJOWANIE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PRZEDMIOTÓW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WARTOŚCIOWYCH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80806" y="7706567"/>
            <a:ext cx="1886298" cy="72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DZIAŁANIA EDUKACYJNO-INFORMACYJNE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581123" y="6903008"/>
            <a:ext cx="1886298" cy="72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ZAPEWNIENIE BEZPIECZEŃSTWA</a:t>
            </a:r>
          </a:p>
          <a:p>
            <a:pPr algn="ctr">
              <a:lnSpc>
                <a:spcPts val="1927"/>
              </a:lnSpc>
            </a:pPr>
            <a:r>
              <a:rPr lang="en-US" sz="137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DZIECI I MŁODZIEŻY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7645" y="3358692"/>
            <a:ext cx="13312710" cy="309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</a:pPr>
            <a:r>
              <a:rPr lang="en-US" sz="6156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STATYSTYKA OBEJMUJĄCA OKRES </a:t>
            </a:r>
          </a:p>
          <a:p>
            <a:pPr marL="0" lvl="0" indent="0" algn="ctr">
              <a:lnSpc>
                <a:spcPts val="12619"/>
              </a:lnSpc>
            </a:pPr>
            <a:r>
              <a:rPr lang="en-US" sz="6156" b="1" u="sng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STYCZEŃ – GRUDZIEŃ 2024 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6618" y="2713282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3" name="Freeform 3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5" name="AutoShape 5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5400000">
            <a:off x="2092244" y="3507591"/>
            <a:ext cx="148478" cy="1379730"/>
            <a:chOff x="0" y="0"/>
            <a:chExt cx="343797" cy="3194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020" y="283035"/>
            <a:ext cx="10997760" cy="944979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8904333"/>
            <a:ext cx="424309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6618" y="4579461"/>
            <a:ext cx="4313040" cy="104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INTERWENCJI: 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13 235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12379" y="5838788"/>
            <a:ext cx="4313040" cy="104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INNE CZYNNOŚCI: 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2 892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2379" y="7098116"/>
            <a:ext cx="4313040" cy="104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RAZEM: </a:t>
            </a:r>
          </a:p>
          <a:p>
            <a:pPr algn="l">
              <a:lnSpc>
                <a:spcPts val="5808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16 127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" y="544821"/>
            <a:ext cx="1289639" cy="1651018"/>
          </a:xfrm>
          <a:custGeom>
            <a:avLst/>
            <a:gdLst/>
            <a:ahLst/>
            <a:cxnLst/>
            <a:rect l="l" t="t" r="r" b="b"/>
            <a:pathLst>
              <a:path w="1289639" h="1651018">
                <a:moveTo>
                  <a:pt x="0" y="0"/>
                </a:moveTo>
                <a:lnTo>
                  <a:pt x="1289639" y="0"/>
                </a:lnTo>
                <a:lnTo>
                  <a:pt x="1289639" y="1651018"/>
                </a:lnTo>
                <a:lnTo>
                  <a:pt x="0" y="16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42593" y="8933272"/>
            <a:ext cx="0" cy="325028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77358" y="8540519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730954" y="9025904"/>
            <a:ext cx="5055098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2092244" y="4060667"/>
            <a:ext cx="148478" cy="1379730"/>
            <a:chOff x="0" y="0"/>
            <a:chExt cx="343797" cy="3194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797" cy="3194727"/>
            </a:xfrm>
            <a:custGeom>
              <a:avLst/>
              <a:gdLst/>
              <a:ahLst/>
              <a:cxnLst/>
              <a:rect l="l" t="t" r="r" b="b"/>
              <a:pathLst>
                <a:path w="343797" h="3194727">
                  <a:moveTo>
                    <a:pt x="0" y="0"/>
                  </a:moveTo>
                  <a:lnTo>
                    <a:pt x="343797" y="0"/>
                  </a:lnTo>
                  <a:lnTo>
                    <a:pt x="343797" y="3194727"/>
                  </a:lnTo>
                  <a:lnTo>
                    <a:pt x="0" y="3194727"/>
                  </a:lnTo>
                  <a:close/>
                </a:path>
              </a:pathLst>
            </a:custGeom>
            <a:solidFill>
              <a:srgbClr val="049EE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43797" cy="325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433" y="-144773"/>
            <a:ext cx="8540322" cy="977577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-24000">
            <a:off x="1448947" y="6483555"/>
            <a:ext cx="3426424" cy="1668399"/>
          </a:xfrm>
          <a:custGeom>
            <a:avLst/>
            <a:gdLst/>
            <a:ahLst/>
            <a:cxnLst/>
            <a:rect l="l" t="t" r="r" b="b"/>
            <a:pathLst>
              <a:path w="3426424" h="1668399">
                <a:moveTo>
                  <a:pt x="11481" y="0"/>
                </a:moveTo>
                <a:lnTo>
                  <a:pt x="3426424" y="23841"/>
                </a:lnTo>
                <a:lnTo>
                  <a:pt x="3414942" y="1668399"/>
                </a:lnTo>
                <a:lnTo>
                  <a:pt x="0" y="1644558"/>
                </a:lnTo>
                <a:lnTo>
                  <a:pt x="11481" y="0"/>
                </a:lnTo>
                <a:close/>
              </a:path>
            </a:pathLst>
          </a:custGeom>
          <a:blipFill>
            <a:blip r:embed="rId4"/>
            <a:stretch>
              <a:fillRect l="-2105" t="-2643" r="-1296" b="-363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76618" y="2730807"/>
            <a:ext cx="7422711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STATYSTYKA </a:t>
            </a:r>
          </a:p>
          <a:p>
            <a:pPr algn="l">
              <a:lnSpc>
                <a:spcPts val="4620"/>
              </a:lnSpc>
            </a:pPr>
            <a:r>
              <a:rPr lang="en-US" sz="42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ZA ROK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6618" y="3964712"/>
            <a:ext cx="4313040" cy="4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MONITORING – PODZIAŁ ZGŁOSZEŃ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17431" y="971550"/>
            <a:ext cx="609159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 MIEJSKA W MILANÓWKU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904333"/>
            <a:ext cx="425946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40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06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6618" y="4958121"/>
            <a:ext cx="4313040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LICZBA INTERWENCJI:</a:t>
            </a:r>
          </a:p>
          <a:p>
            <a:pPr algn="l">
              <a:lnSpc>
                <a:spcPts val="7325"/>
              </a:lnSpc>
            </a:pPr>
            <a:r>
              <a:rPr lang="en-US" sz="3699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389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93609" y="3965192"/>
            <a:ext cx="2537345" cy="49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285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128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25585" y="7108210"/>
            <a:ext cx="2537345" cy="49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285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110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71957" y="4538167"/>
            <a:ext cx="2537345" cy="49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2857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151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5134" y="9201150"/>
            <a:ext cx="549099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NR ALARMOWY: 986</a:t>
            </a:r>
          </a:p>
          <a:p>
            <a:pPr algn="r">
              <a:lnSpc>
                <a:spcPts val="2520"/>
              </a:lnSpc>
            </a:pPr>
            <a:r>
              <a:rPr lang="en-US" sz="18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WWW.STRAZMIEJSKA.MILANOWEK.PL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66926" y="8913858"/>
            <a:ext cx="6442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SPRAWOZDANIE Z DZIAŁALNOŚCI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STRAŻY MIEJSKIEJ W MILANÓWKU </a:t>
            </a:r>
          </a:p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F4F4F4"/>
                </a:solidFill>
                <a:latin typeface="Poppins Bold"/>
                <a:ea typeface="Poppins Bold"/>
                <a:cs typeface="Poppins Bold"/>
                <a:sym typeface="Poppins Bold"/>
              </a:rPr>
              <a:t>ROK 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2753</Words>
  <Application>Microsoft Office PowerPoint</Application>
  <PresentationFormat>Niestandardowy</PresentationFormat>
  <Paragraphs>564</Paragraphs>
  <Slides>41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8" baseType="lpstr">
      <vt:lpstr>Calibri</vt:lpstr>
      <vt:lpstr>Poppins</vt:lpstr>
      <vt:lpstr>Arial</vt:lpstr>
      <vt:lpstr>Poppins Bold</vt:lpstr>
      <vt:lpstr>Open Sans</vt:lpstr>
      <vt:lpstr>Poppins Italics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2024 - SM Mwek - raport</dc:title>
  <dc:creator>Mariusz Pytliński</dc:creator>
  <cp:lastModifiedBy>Mariusz Pytliński</cp:lastModifiedBy>
  <cp:revision>5</cp:revision>
  <dcterms:created xsi:type="dcterms:W3CDTF">2006-08-16T00:00:00Z</dcterms:created>
  <dcterms:modified xsi:type="dcterms:W3CDTF">2025-02-25T14:01:34Z</dcterms:modified>
  <dc:identifier>DAGfkREhYe8</dc:identifier>
</cp:coreProperties>
</file>